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webextensions/taskpanes.xml" ContentType="application/vnd.ms-office.webextensiontaskpanes+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37"/>
  </p:notesMasterIdLst>
  <p:sldIdLst>
    <p:sldId id="256" r:id="rId2"/>
    <p:sldId id="257" r:id="rId3"/>
    <p:sldId id="258" r:id="rId4"/>
    <p:sldId id="259" r:id="rId5"/>
    <p:sldId id="292" r:id="rId6"/>
    <p:sldId id="260" r:id="rId7"/>
    <p:sldId id="262" r:id="rId8"/>
    <p:sldId id="263" r:id="rId9"/>
    <p:sldId id="288" r:id="rId10"/>
    <p:sldId id="264" r:id="rId11"/>
    <p:sldId id="289" r:id="rId12"/>
    <p:sldId id="290" r:id="rId13"/>
    <p:sldId id="265" r:id="rId14"/>
    <p:sldId id="266" r:id="rId15"/>
    <p:sldId id="267" r:id="rId16"/>
    <p:sldId id="291"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Lst>
  <p:sldSz cx="12192000" cy="6858000"/>
  <p:notesSz cx="6858000" cy="9144000"/>
  <p:embeddedFontLst>
    <p:embeddedFont>
      <p:font typeface="Helvetica Neue" panose="020B060402020202020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Gill Sans" panose="020B0604020202020204" charset="0"/>
      <p:regular r:id="rId46"/>
      <p:bold r:id="rId47"/>
    </p:embeddedFont>
    <p:embeddedFont>
      <p:font typeface="Mulish"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Roboto" panose="020B0604020202020204" charset="0"/>
      <p:regular r:id="rId56"/>
      <p:bold r:id="rId57"/>
      <p:italic r:id="rId58"/>
      <p:bold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VWfT54vhylUODwqAjzAST2vI8A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C7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p:scale>
          <a:sx n="71" d="100"/>
          <a:sy n="71" d="100"/>
        </p:scale>
        <p:origin x="-72" y="30"/>
      </p:cViewPr>
      <p:guideLst>
        <p:guide orient="horz" pos="2160"/>
        <p:guide pos="3840"/>
      </p:guideLst>
    </p:cSldViewPr>
  </p:slideViewPr>
  <p:notesTextViewPr>
    <p:cViewPr>
      <p:scale>
        <a:sx n="1" d="1"/>
        <a:sy n="1" d="1"/>
      </p:scale>
      <p:origin x="0" y="0"/>
    </p:cViewPr>
  </p:notesTextViewPr>
  <p:sorterViewPr>
    <p:cViewPr>
      <p:scale>
        <a:sx n="100" d="100"/>
        <a:sy n="100" d="100"/>
      </p:scale>
      <p:origin x="0" y="6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5ABB0C-375F-4E59-90BE-542598229441}"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n-US"/>
        </a:p>
      </dgm:t>
    </dgm:pt>
    <dgm:pt modelId="{DD5D10C0-4947-43FE-9482-E81BF5A421DE}">
      <dgm:prSet custT="1"/>
      <dgm:spPr/>
      <dgm:t>
        <a:bodyPr/>
        <a:lstStyle/>
        <a:p>
          <a:r>
            <a:rPr lang="es-CO" sz="2000" b="1" dirty="0"/>
            <a:t>Derechos del niño</a:t>
          </a:r>
          <a:r>
            <a:rPr lang="es-CO" sz="2000" dirty="0"/>
            <a:t>: menores como sujetos plenos de derechos. Derechos relacionados con la salud.</a:t>
          </a:r>
          <a:endParaRPr lang="en-US" sz="2000" dirty="0"/>
        </a:p>
      </dgm:t>
    </dgm:pt>
    <dgm:pt modelId="{6FBEC932-8D67-43D4-808E-5728D7CDCC4C}" type="parTrans" cxnId="{05D68608-5E4A-45E5-ABC8-32CF652DDE13}">
      <dgm:prSet/>
      <dgm:spPr/>
      <dgm:t>
        <a:bodyPr/>
        <a:lstStyle/>
        <a:p>
          <a:endParaRPr lang="en-US"/>
        </a:p>
      </dgm:t>
    </dgm:pt>
    <dgm:pt modelId="{FE3B29CD-1F9C-4717-98B4-E5BFAFF8924A}" type="sibTrans" cxnId="{05D68608-5E4A-45E5-ABC8-32CF652DDE13}">
      <dgm:prSet/>
      <dgm:spPr/>
      <dgm:t>
        <a:bodyPr/>
        <a:lstStyle/>
        <a:p>
          <a:endParaRPr lang="en-US"/>
        </a:p>
      </dgm:t>
    </dgm:pt>
    <dgm:pt modelId="{DAA9E77B-A172-4CB8-9918-9C8BF88023C7}">
      <dgm:prSet custT="1"/>
      <dgm:spPr/>
      <dgm:t>
        <a:bodyPr/>
        <a:lstStyle/>
        <a:p>
          <a:r>
            <a:rPr lang="es-CO" sz="2000" b="1" dirty="0"/>
            <a:t>Consentimiento en función de la edad</a:t>
          </a:r>
          <a:r>
            <a:rPr lang="es-CO" sz="2000" dirty="0"/>
            <a:t>: El consentimiento debe ser dado por los representantes legales, aunque el menor puede ser consultado según su madurez.</a:t>
          </a:r>
          <a:endParaRPr lang="en-US" sz="2000" dirty="0"/>
        </a:p>
      </dgm:t>
    </dgm:pt>
    <dgm:pt modelId="{1BBCE053-14A3-46ED-A6B6-4C8CE2D015AB}" type="parTrans" cxnId="{AAF85864-5387-402D-8BDA-9A7693791A2A}">
      <dgm:prSet/>
      <dgm:spPr/>
      <dgm:t>
        <a:bodyPr/>
        <a:lstStyle/>
        <a:p>
          <a:endParaRPr lang="en-US"/>
        </a:p>
      </dgm:t>
    </dgm:pt>
    <dgm:pt modelId="{FB57B51F-DE5B-4CCC-925A-8D1F97637837}" type="sibTrans" cxnId="{AAF85864-5387-402D-8BDA-9A7693791A2A}">
      <dgm:prSet/>
      <dgm:spPr/>
      <dgm:t>
        <a:bodyPr/>
        <a:lstStyle/>
        <a:p>
          <a:endParaRPr lang="en-US"/>
        </a:p>
      </dgm:t>
    </dgm:pt>
    <dgm:pt modelId="{679FDEF1-DAE8-4634-A17B-40E716FD0AFE}">
      <dgm:prSet custT="1"/>
      <dgm:spPr/>
      <dgm:t>
        <a:bodyPr/>
        <a:lstStyle/>
        <a:p>
          <a:r>
            <a:rPr lang="es-CO" sz="2000" b="1" dirty="0"/>
            <a:t>Capacidad progresiva</a:t>
          </a:r>
          <a:r>
            <a:rPr lang="es-CO" sz="2000" dirty="0"/>
            <a:t>: Los menores, dependiendo de su edad y madurez, pueden tomar decisiones sobre su salud, especialmente en el rango de 14 a 18 años.</a:t>
          </a:r>
          <a:endParaRPr lang="en-US" sz="2000" dirty="0"/>
        </a:p>
      </dgm:t>
    </dgm:pt>
    <dgm:pt modelId="{8E9FA903-361E-4190-83D8-A02FD643C896}" type="parTrans" cxnId="{0531DCCF-82E3-4DB6-8E7B-E3B8BE42C77F}">
      <dgm:prSet/>
      <dgm:spPr/>
      <dgm:t>
        <a:bodyPr/>
        <a:lstStyle/>
        <a:p>
          <a:endParaRPr lang="en-US"/>
        </a:p>
      </dgm:t>
    </dgm:pt>
    <dgm:pt modelId="{EF96DAE3-216A-47CF-AF52-62CAA7EB6513}" type="sibTrans" cxnId="{0531DCCF-82E3-4DB6-8E7B-E3B8BE42C77F}">
      <dgm:prSet/>
      <dgm:spPr/>
      <dgm:t>
        <a:bodyPr/>
        <a:lstStyle/>
        <a:p>
          <a:endParaRPr lang="en-US"/>
        </a:p>
      </dgm:t>
    </dgm:pt>
    <dgm:pt modelId="{16237078-C99B-BB40-BC0A-C93CC7D0C04B}" type="pres">
      <dgm:prSet presAssocID="{685ABB0C-375F-4E59-90BE-542598229441}" presName="diagram" presStyleCnt="0">
        <dgm:presLayoutVars>
          <dgm:dir/>
          <dgm:resizeHandles val="exact"/>
        </dgm:presLayoutVars>
      </dgm:prSet>
      <dgm:spPr/>
      <dgm:t>
        <a:bodyPr/>
        <a:lstStyle/>
        <a:p>
          <a:endParaRPr lang="es-CO"/>
        </a:p>
      </dgm:t>
    </dgm:pt>
    <dgm:pt modelId="{01DAFFCE-D1EB-3245-B3D1-8BE28E621B55}" type="pres">
      <dgm:prSet presAssocID="{DD5D10C0-4947-43FE-9482-E81BF5A421DE}" presName="node" presStyleLbl="node1" presStyleIdx="0" presStyleCnt="3" custScaleY="158743" custLinFactNeighborX="-335" custLinFactNeighborY="-19908">
        <dgm:presLayoutVars>
          <dgm:bulletEnabled val="1"/>
        </dgm:presLayoutVars>
      </dgm:prSet>
      <dgm:spPr/>
      <dgm:t>
        <a:bodyPr/>
        <a:lstStyle/>
        <a:p>
          <a:endParaRPr lang="es-CO"/>
        </a:p>
      </dgm:t>
    </dgm:pt>
    <dgm:pt modelId="{7A926F91-2AC8-A444-87D1-7B62EB2F573D}" type="pres">
      <dgm:prSet presAssocID="{FE3B29CD-1F9C-4717-98B4-E5BFAFF8924A}" presName="sibTrans" presStyleLbl="sibTrans2D1" presStyleIdx="0" presStyleCnt="2"/>
      <dgm:spPr/>
      <dgm:t>
        <a:bodyPr/>
        <a:lstStyle/>
        <a:p>
          <a:endParaRPr lang="es-CO"/>
        </a:p>
      </dgm:t>
    </dgm:pt>
    <dgm:pt modelId="{78EB943F-0124-1944-B187-3D0EB9529A57}" type="pres">
      <dgm:prSet presAssocID="{FE3B29CD-1F9C-4717-98B4-E5BFAFF8924A}" presName="connectorText" presStyleLbl="sibTrans2D1" presStyleIdx="0" presStyleCnt="2"/>
      <dgm:spPr/>
      <dgm:t>
        <a:bodyPr/>
        <a:lstStyle/>
        <a:p>
          <a:endParaRPr lang="es-CO"/>
        </a:p>
      </dgm:t>
    </dgm:pt>
    <dgm:pt modelId="{BF82BEA0-569D-6448-87F6-6698990EC5A6}" type="pres">
      <dgm:prSet presAssocID="{DAA9E77B-A172-4CB8-9918-9C8BF88023C7}" presName="node" presStyleLbl="node1" presStyleIdx="1" presStyleCnt="3" custScaleY="161888" custLinFactNeighborX="-1886" custLinFactNeighborY="-18861">
        <dgm:presLayoutVars>
          <dgm:bulletEnabled val="1"/>
        </dgm:presLayoutVars>
      </dgm:prSet>
      <dgm:spPr/>
      <dgm:t>
        <a:bodyPr/>
        <a:lstStyle/>
        <a:p>
          <a:endParaRPr lang="es-CO"/>
        </a:p>
      </dgm:t>
    </dgm:pt>
    <dgm:pt modelId="{0EA487E4-246D-D445-8335-DA7E1BFFFBA8}" type="pres">
      <dgm:prSet presAssocID="{FB57B51F-DE5B-4CCC-925A-8D1F97637837}" presName="sibTrans" presStyleLbl="sibTrans2D1" presStyleIdx="1" presStyleCnt="2"/>
      <dgm:spPr/>
      <dgm:t>
        <a:bodyPr/>
        <a:lstStyle/>
        <a:p>
          <a:endParaRPr lang="es-CO"/>
        </a:p>
      </dgm:t>
    </dgm:pt>
    <dgm:pt modelId="{0ACC42C8-B972-1649-B15A-5C7C451148EB}" type="pres">
      <dgm:prSet presAssocID="{FB57B51F-DE5B-4CCC-925A-8D1F97637837}" presName="connectorText" presStyleLbl="sibTrans2D1" presStyleIdx="1" presStyleCnt="2"/>
      <dgm:spPr/>
      <dgm:t>
        <a:bodyPr/>
        <a:lstStyle/>
        <a:p>
          <a:endParaRPr lang="es-CO"/>
        </a:p>
      </dgm:t>
    </dgm:pt>
    <dgm:pt modelId="{05ABDCBB-AFA3-884A-BC5A-996CAD4BC612}" type="pres">
      <dgm:prSet presAssocID="{679FDEF1-DAE8-4634-A17B-40E716FD0AFE}" presName="node" presStyleLbl="node1" presStyleIdx="2" presStyleCnt="3" custScaleX="93910" custScaleY="159401" custLinFactNeighborY="-22068">
        <dgm:presLayoutVars>
          <dgm:bulletEnabled val="1"/>
        </dgm:presLayoutVars>
      </dgm:prSet>
      <dgm:spPr/>
      <dgm:t>
        <a:bodyPr/>
        <a:lstStyle/>
        <a:p>
          <a:endParaRPr lang="es-CO"/>
        </a:p>
      </dgm:t>
    </dgm:pt>
  </dgm:ptLst>
  <dgm:cxnLst>
    <dgm:cxn modelId="{BB35109B-F677-284D-A685-1C3C8A3D280B}" type="presOf" srcId="{FB57B51F-DE5B-4CCC-925A-8D1F97637837}" destId="{0EA487E4-246D-D445-8335-DA7E1BFFFBA8}" srcOrd="0" destOrd="0" presId="urn:microsoft.com/office/officeart/2005/8/layout/process5"/>
    <dgm:cxn modelId="{D7209A36-4BB1-C54A-B4FC-01D338BC1523}" type="presOf" srcId="{FE3B29CD-1F9C-4717-98B4-E5BFAFF8924A}" destId="{7A926F91-2AC8-A444-87D1-7B62EB2F573D}" srcOrd="0" destOrd="0" presId="urn:microsoft.com/office/officeart/2005/8/layout/process5"/>
    <dgm:cxn modelId="{0531DCCF-82E3-4DB6-8E7B-E3B8BE42C77F}" srcId="{685ABB0C-375F-4E59-90BE-542598229441}" destId="{679FDEF1-DAE8-4634-A17B-40E716FD0AFE}" srcOrd="2" destOrd="0" parTransId="{8E9FA903-361E-4190-83D8-A02FD643C896}" sibTransId="{EF96DAE3-216A-47CF-AF52-62CAA7EB6513}"/>
    <dgm:cxn modelId="{3E6A49EA-AE6A-7340-AF1F-CFAAEAB79EB5}" type="presOf" srcId="{DD5D10C0-4947-43FE-9482-E81BF5A421DE}" destId="{01DAFFCE-D1EB-3245-B3D1-8BE28E621B55}" srcOrd="0" destOrd="0" presId="urn:microsoft.com/office/officeart/2005/8/layout/process5"/>
    <dgm:cxn modelId="{C6C4ADE3-7B3D-554E-826C-00FD8232B659}" type="presOf" srcId="{685ABB0C-375F-4E59-90BE-542598229441}" destId="{16237078-C99B-BB40-BC0A-C93CC7D0C04B}" srcOrd="0" destOrd="0" presId="urn:microsoft.com/office/officeart/2005/8/layout/process5"/>
    <dgm:cxn modelId="{C496DF42-7E0B-7543-9481-B904F08CFE03}" type="presOf" srcId="{FB57B51F-DE5B-4CCC-925A-8D1F97637837}" destId="{0ACC42C8-B972-1649-B15A-5C7C451148EB}" srcOrd="1" destOrd="0" presId="urn:microsoft.com/office/officeart/2005/8/layout/process5"/>
    <dgm:cxn modelId="{AAF85864-5387-402D-8BDA-9A7693791A2A}" srcId="{685ABB0C-375F-4E59-90BE-542598229441}" destId="{DAA9E77B-A172-4CB8-9918-9C8BF88023C7}" srcOrd="1" destOrd="0" parTransId="{1BBCE053-14A3-46ED-A6B6-4C8CE2D015AB}" sibTransId="{FB57B51F-DE5B-4CCC-925A-8D1F97637837}"/>
    <dgm:cxn modelId="{448064B2-A120-9544-B99E-B17A48FF7146}" type="presOf" srcId="{DAA9E77B-A172-4CB8-9918-9C8BF88023C7}" destId="{BF82BEA0-569D-6448-87F6-6698990EC5A6}" srcOrd="0" destOrd="0" presId="urn:microsoft.com/office/officeart/2005/8/layout/process5"/>
    <dgm:cxn modelId="{2ABE4660-8F36-DB4D-AC42-1A78B7A6D62E}" type="presOf" srcId="{679FDEF1-DAE8-4634-A17B-40E716FD0AFE}" destId="{05ABDCBB-AFA3-884A-BC5A-996CAD4BC612}" srcOrd="0" destOrd="0" presId="urn:microsoft.com/office/officeart/2005/8/layout/process5"/>
    <dgm:cxn modelId="{05D68608-5E4A-45E5-ABC8-32CF652DDE13}" srcId="{685ABB0C-375F-4E59-90BE-542598229441}" destId="{DD5D10C0-4947-43FE-9482-E81BF5A421DE}" srcOrd="0" destOrd="0" parTransId="{6FBEC932-8D67-43D4-808E-5728D7CDCC4C}" sibTransId="{FE3B29CD-1F9C-4717-98B4-E5BFAFF8924A}"/>
    <dgm:cxn modelId="{B79D1713-C6E2-AD4B-8CF5-9227C856CA96}" type="presOf" srcId="{FE3B29CD-1F9C-4717-98B4-E5BFAFF8924A}" destId="{78EB943F-0124-1944-B187-3D0EB9529A57}" srcOrd="1" destOrd="0" presId="urn:microsoft.com/office/officeart/2005/8/layout/process5"/>
    <dgm:cxn modelId="{A7E7E967-8044-7544-8F40-21625331AB83}" type="presParOf" srcId="{16237078-C99B-BB40-BC0A-C93CC7D0C04B}" destId="{01DAFFCE-D1EB-3245-B3D1-8BE28E621B55}" srcOrd="0" destOrd="0" presId="urn:microsoft.com/office/officeart/2005/8/layout/process5"/>
    <dgm:cxn modelId="{FD57C1D0-3A4D-674E-BC78-A9EF7C3C91DF}" type="presParOf" srcId="{16237078-C99B-BB40-BC0A-C93CC7D0C04B}" destId="{7A926F91-2AC8-A444-87D1-7B62EB2F573D}" srcOrd="1" destOrd="0" presId="urn:microsoft.com/office/officeart/2005/8/layout/process5"/>
    <dgm:cxn modelId="{55F30BCE-E066-894C-90BE-302AD8EBE6D1}" type="presParOf" srcId="{7A926F91-2AC8-A444-87D1-7B62EB2F573D}" destId="{78EB943F-0124-1944-B187-3D0EB9529A57}" srcOrd="0" destOrd="0" presId="urn:microsoft.com/office/officeart/2005/8/layout/process5"/>
    <dgm:cxn modelId="{9D6D7B58-11CD-2748-B24A-AF4BF026519B}" type="presParOf" srcId="{16237078-C99B-BB40-BC0A-C93CC7D0C04B}" destId="{BF82BEA0-569D-6448-87F6-6698990EC5A6}" srcOrd="2" destOrd="0" presId="urn:microsoft.com/office/officeart/2005/8/layout/process5"/>
    <dgm:cxn modelId="{A92803C5-BA02-1341-A4B6-FA7D5B2DD26C}" type="presParOf" srcId="{16237078-C99B-BB40-BC0A-C93CC7D0C04B}" destId="{0EA487E4-246D-D445-8335-DA7E1BFFFBA8}" srcOrd="3" destOrd="0" presId="urn:microsoft.com/office/officeart/2005/8/layout/process5"/>
    <dgm:cxn modelId="{2F57BC39-966D-0145-8497-3226A044AA22}" type="presParOf" srcId="{0EA487E4-246D-D445-8335-DA7E1BFFFBA8}" destId="{0ACC42C8-B972-1649-B15A-5C7C451148EB}" srcOrd="0" destOrd="0" presId="urn:microsoft.com/office/officeart/2005/8/layout/process5"/>
    <dgm:cxn modelId="{2F0AC9EA-08F2-6843-9850-32C2D35648DF}" type="presParOf" srcId="{16237078-C99B-BB40-BC0A-C93CC7D0C04B}" destId="{05ABDCBB-AFA3-884A-BC5A-996CAD4BC612}" srcOrd="4"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ABB0C-375F-4E59-90BE-542598229441}"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n-US"/>
        </a:p>
      </dgm:t>
    </dgm:pt>
    <dgm:pt modelId="{16B4BCDE-CF87-4C4D-ADF1-2ACE743F37C1}">
      <dgm:prSet/>
      <dgm:spPr/>
      <dgm:t>
        <a:bodyPr/>
        <a:lstStyle/>
        <a:p>
          <a:r>
            <a:rPr lang="es-MX" dirty="0"/>
            <a:t>Menores de 14 años: procedimientos médicos, otorgados por los padres. </a:t>
          </a:r>
        </a:p>
      </dgm:t>
    </dgm:pt>
    <dgm:pt modelId="{565EC1A6-D038-1944-9815-33143BAD9A90}" type="parTrans" cxnId="{BA27D69B-310C-F042-829C-E58CAD0DB581}">
      <dgm:prSet/>
      <dgm:spPr/>
    </dgm:pt>
    <dgm:pt modelId="{3BB2925E-9286-EA4F-861B-694F571824B4}" type="sibTrans" cxnId="{BA27D69B-310C-F042-829C-E58CAD0DB581}">
      <dgm:prSet/>
      <dgm:spPr/>
      <dgm:t>
        <a:bodyPr/>
        <a:lstStyle/>
        <a:p>
          <a:endParaRPr lang="es-MX"/>
        </a:p>
      </dgm:t>
    </dgm:pt>
    <dgm:pt modelId="{91CCBFA2-27AF-E242-9D74-D37DF3E1E7A8}">
      <dgm:prSet/>
      <dgm:spPr/>
      <dgm:t>
        <a:bodyPr/>
        <a:lstStyle/>
        <a:p>
          <a:r>
            <a:rPr lang="es-MX" dirty="0"/>
            <a:t>Menores entre 14 y 18 años: capacidad progresiva para toma de decisiones. </a:t>
          </a:r>
        </a:p>
      </dgm:t>
    </dgm:pt>
    <dgm:pt modelId="{BA246847-5860-4247-8003-19E261D33703}" type="parTrans" cxnId="{26D664CE-8BE4-064F-AA77-1CE3FCEFA1B1}">
      <dgm:prSet/>
      <dgm:spPr/>
    </dgm:pt>
    <dgm:pt modelId="{54FD6854-2BBD-6F43-8C19-EF3F534D22CA}" type="sibTrans" cxnId="{26D664CE-8BE4-064F-AA77-1CE3FCEFA1B1}">
      <dgm:prSet/>
      <dgm:spPr/>
    </dgm:pt>
    <dgm:pt modelId="{16237078-C99B-BB40-BC0A-C93CC7D0C04B}" type="pres">
      <dgm:prSet presAssocID="{685ABB0C-375F-4E59-90BE-542598229441}" presName="diagram" presStyleCnt="0">
        <dgm:presLayoutVars>
          <dgm:dir/>
          <dgm:resizeHandles val="exact"/>
        </dgm:presLayoutVars>
      </dgm:prSet>
      <dgm:spPr/>
      <dgm:t>
        <a:bodyPr/>
        <a:lstStyle/>
        <a:p>
          <a:endParaRPr lang="es-CO"/>
        </a:p>
      </dgm:t>
    </dgm:pt>
    <dgm:pt modelId="{F4B92701-D91F-9240-A98E-9CCC04578043}" type="pres">
      <dgm:prSet presAssocID="{16B4BCDE-CF87-4C4D-ADF1-2ACE743F37C1}" presName="node" presStyleLbl="node1" presStyleIdx="0" presStyleCnt="2">
        <dgm:presLayoutVars>
          <dgm:bulletEnabled val="1"/>
        </dgm:presLayoutVars>
      </dgm:prSet>
      <dgm:spPr/>
      <dgm:t>
        <a:bodyPr/>
        <a:lstStyle/>
        <a:p>
          <a:endParaRPr lang="es-CO"/>
        </a:p>
      </dgm:t>
    </dgm:pt>
    <dgm:pt modelId="{C8C2DDFE-85E7-5641-BA6E-53C37ADC1B3F}" type="pres">
      <dgm:prSet presAssocID="{3BB2925E-9286-EA4F-861B-694F571824B4}" presName="sibTrans" presStyleLbl="sibTrans2D1" presStyleIdx="0" presStyleCnt="1"/>
      <dgm:spPr/>
      <dgm:t>
        <a:bodyPr/>
        <a:lstStyle/>
        <a:p>
          <a:endParaRPr lang="es-CO"/>
        </a:p>
      </dgm:t>
    </dgm:pt>
    <dgm:pt modelId="{F01F4DCD-08E8-5E41-94BD-ECF679750421}" type="pres">
      <dgm:prSet presAssocID="{3BB2925E-9286-EA4F-861B-694F571824B4}" presName="connectorText" presStyleLbl="sibTrans2D1" presStyleIdx="0" presStyleCnt="1"/>
      <dgm:spPr/>
      <dgm:t>
        <a:bodyPr/>
        <a:lstStyle/>
        <a:p>
          <a:endParaRPr lang="es-CO"/>
        </a:p>
      </dgm:t>
    </dgm:pt>
    <dgm:pt modelId="{4118C7FB-B745-C441-8785-F779170EE12D}" type="pres">
      <dgm:prSet presAssocID="{91CCBFA2-27AF-E242-9D74-D37DF3E1E7A8}" presName="node" presStyleLbl="node1" presStyleIdx="1" presStyleCnt="2">
        <dgm:presLayoutVars>
          <dgm:bulletEnabled val="1"/>
        </dgm:presLayoutVars>
      </dgm:prSet>
      <dgm:spPr/>
      <dgm:t>
        <a:bodyPr/>
        <a:lstStyle/>
        <a:p>
          <a:endParaRPr lang="es-CO"/>
        </a:p>
      </dgm:t>
    </dgm:pt>
  </dgm:ptLst>
  <dgm:cxnLst>
    <dgm:cxn modelId="{BA27D69B-310C-F042-829C-E58CAD0DB581}" srcId="{685ABB0C-375F-4E59-90BE-542598229441}" destId="{16B4BCDE-CF87-4C4D-ADF1-2ACE743F37C1}" srcOrd="0" destOrd="0" parTransId="{565EC1A6-D038-1944-9815-33143BAD9A90}" sibTransId="{3BB2925E-9286-EA4F-861B-694F571824B4}"/>
    <dgm:cxn modelId="{565FEAB6-144D-5446-BF9A-ACB56030DA44}" type="presOf" srcId="{3BB2925E-9286-EA4F-861B-694F571824B4}" destId="{F01F4DCD-08E8-5E41-94BD-ECF679750421}" srcOrd="1" destOrd="0" presId="urn:microsoft.com/office/officeart/2005/8/layout/process5"/>
    <dgm:cxn modelId="{26D664CE-8BE4-064F-AA77-1CE3FCEFA1B1}" srcId="{685ABB0C-375F-4E59-90BE-542598229441}" destId="{91CCBFA2-27AF-E242-9D74-D37DF3E1E7A8}" srcOrd="1" destOrd="0" parTransId="{BA246847-5860-4247-8003-19E261D33703}" sibTransId="{54FD6854-2BBD-6F43-8C19-EF3F534D22CA}"/>
    <dgm:cxn modelId="{B241001F-5925-3040-94F6-A31B1B7F4F38}" type="presOf" srcId="{91CCBFA2-27AF-E242-9D74-D37DF3E1E7A8}" destId="{4118C7FB-B745-C441-8785-F779170EE12D}" srcOrd="0" destOrd="0" presId="urn:microsoft.com/office/officeart/2005/8/layout/process5"/>
    <dgm:cxn modelId="{16199761-44DF-0C45-8FB2-507ACF78EBD9}" type="presOf" srcId="{16B4BCDE-CF87-4C4D-ADF1-2ACE743F37C1}" destId="{F4B92701-D91F-9240-A98E-9CCC04578043}" srcOrd="0" destOrd="0" presId="urn:microsoft.com/office/officeart/2005/8/layout/process5"/>
    <dgm:cxn modelId="{6D72D25E-3A9F-4A49-88C3-A3FBAE452344}" type="presOf" srcId="{3BB2925E-9286-EA4F-861B-694F571824B4}" destId="{C8C2DDFE-85E7-5641-BA6E-53C37ADC1B3F}" srcOrd="0" destOrd="0" presId="urn:microsoft.com/office/officeart/2005/8/layout/process5"/>
    <dgm:cxn modelId="{C6C4ADE3-7B3D-554E-826C-00FD8232B659}" type="presOf" srcId="{685ABB0C-375F-4E59-90BE-542598229441}" destId="{16237078-C99B-BB40-BC0A-C93CC7D0C04B}" srcOrd="0" destOrd="0" presId="urn:microsoft.com/office/officeart/2005/8/layout/process5"/>
    <dgm:cxn modelId="{14ECFEDD-CC3A-084E-8EA2-43EF9A09E6AB}" type="presParOf" srcId="{16237078-C99B-BB40-BC0A-C93CC7D0C04B}" destId="{F4B92701-D91F-9240-A98E-9CCC04578043}" srcOrd="0" destOrd="0" presId="urn:microsoft.com/office/officeart/2005/8/layout/process5"/>
    <dgm:cxn modelId="{35B01E6B-4EC9-B444-B868-9D607FF6EBA3}" type="presParOf" srcId="{16237078-C99B-BB40-BC0A-C93CC7D0C04B}" destId="{C8C2DDFE-85E7-5641-BA6E-53C37ADC1B3F}" srcOrd="1" destOrd="0" presId="urn:microsoft.com/office/officeart/2005/8/layout/process5"/>
    <dgm:cxn modelId="{EFF5E30C-2640-7640-890C-F1AC688F178A}" type="presParOf" srcId="{C8C2DDFE-85E7-5641-BA6E-53C37ADC1B3F}" destId="{F01F4DCD-08E8-5E41-94BD-ECF679750421}" srcOrd="0" destOrd="0" presId="urn:microsoft.com/office/officeart/2005/8/layout/process5"/>
    <dgm:cxn modelId="{54A020F3-1B0A-5442-9CD6-3C8EA4B5E578}" type="presParOf" srcId="{16237078-C99B-BB40-BC0A-C93CC7D0C04B}" destId="{4118C7FB-B745-C441-8785-F779170EE12D}" srcOrd="2"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1553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 xmlns:a16="http://schemas.microsoft.com/office/drawing/2014/main" id="{86A18F0D-4AC3-FB70-2DAB-3ED732AADA25}"/>
            </a:ext>
          </a:extLst>
        </p:cNvPr>
        <p:cNvGrpSpPr/>
        <p:nvPr/>
      </p:nvGrpSpPr>
      <p:grpSpPr>
        <a:xfrm>
          <a:off x="0" y="0"/>
          <a:ext cx="0" cy="0"/>
          <a:chOff x="0" y="0"/>
          <a:chExt cx="0" cy="0"/>
        </a:xfrm>
      </p:grpSpPr>
      <p:sp>
        <p:nvSpPr>
          <p:cNvPr id="242" name="Google Shape;242;p9:notes">
            <a:extLst>
              <a:ext uri="{FF2B5EF4-FFF2-40B4-BE49-F238E27FC236}">
                <a16:creationId xmlns="" xmlns:a16="http://schemas.microsoft.com/office/drawing/2014/main" id="{65A8B42A-BDD1-44CC-B49F-4CB95CD3E06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just">
              <a:spcAft>
                <a:spcPts val="400"/>
              </a:spcAft>
              <a:buSzPts val="1000"/>
              <a:buFont typeface="Symbol" pitchFamily="2" charset="2"/>
              <a:buChar char=""/>
              <a:tabLst>
                <a:tab pos="457200" algn="l"/>
              </a:tabLst>
            </a:pPr>
            <a:r>
              <a:rPr lang="es-CO" sz="1800" b="1" dirty="0">
                <a:effectLst/>
                <a:latin typeface="Arial" panose="020B0604020202020204" pitchFamily="34" charset="0"/>
                <a:ea typeface="Arial" panose="020B0604020202020204" pitchFamily="34" charset="0"/>
              </a:rPr>
              <a:t>Menores de 14 años</a:t>
            </a:r>
            <a:r>
              <a:rPr lang="es-CO" sz="1800" dirty="0">
                <a:effectLst/>
                <a:latin typeface="Arial" panose="020B0604020202020204" pitchFamily="34" charset="0"/>
                <a:ea typeface="Arial" panose="020B0604020202020204" pitchFamily="34" charset="0"/>
              </a:rPr>
              <a:t>: En general, los menores de 14 años no tienen capacidad plena para dar consentimiento informado de forma autónoma en la mayoría de los contextos. El consentimiento para realizar un acto que involucra su salud o su bienestar (como procedimientos médicos) debe ser otorgado por los padres o representantes legales. Esto se ajusta a los principios de protección de derechos del menor, garantizando que el adulto responsable actúe en beneficio del niño o adolescente.</a:t>
            </a:r>
          </a:p>
          <a:p>
            <a:pPr marL="342900" lvl="0" indent="-342900" algn="just">
              <a:spcAft>
                <a:spcPts val="400"/>
              </a:spcAft>
              <a:buSzPts val="1000"/>
              <a:buFont typeface="Symbol" pitchFamily="2" charset="2"/>
              <a:buChar char=""/>
              <a:tabLst>
                <a:tab pos="457200" algn="l"/>
              </a:tabLst>
            </a:pPr>
            <a:r>
              <a:rPr lang="es-CO" sz="1800" b="1" dirty="0">
                <a:effectLst/>
                <a:latin typeface="Arial" panose="020B0604020202020204" pitchFamily="34" charset="0"/>
                <a:ea typeface="Arial" panose="020B0604020202020204" pitchFamily="34" charset="0"/>
              </a:rPr>
              <a:t>Menores entre 14 y 18 años</a:t>
            </a:r>
            <a:r>
              <a:rPr lang="es-CO" sz="1800" dirty="0">
                <a:effectLst/>
                <a:latin typeface="Arial" panose="020B0604020202020204" pitchFamily="34" charset="0"/>
                <a:ea typeface="Arial" panose="020B0604020202020204" pitchFamily="34" charset="0"/>
              </a:rPr>
              <a:t>: A partir de los 14 años, se reconoce que el menor tiene capacidad progresiva para participar en la toma de decisiones que le afectan. En este rango de edad, el consentimiento informado puede ser otorgado directamente por el menor, especialmente cuando se trata de situaciones donde se reconoce su capacidad de comprensión y juicio, como en decisiones médicas, judiciales o de otro tipo, siempre que la ley lo permita. No obstante, se espera que los padres o responsables también sean consultados, aunque la autonomía del menor empieza a ser mayor.</a:t>
            </a:r>
          </a:p>
          <a:p>
            <a:pPr marL="0" lvl="0" indent="0" algn="l" rtl="0">
              <a:spcBef>
                <a:spcPts val="0"/>
              </a:spcBef>
              <a:spcAft>
                <a:spcPts val="0"/>
              </a:spcAft>
              <a:buNone/>
            </a:pPr>
            <a:endParaRPr dirty="0"/>
          </a:p>
        </p:txBody>
      </p:sp>
      <p:sp>
        <p:nvSpPr>
          <p:cNvPr id="243" name="Google Shape;243;p9:notes">
            <a:extLst>
              <a:ext uri="{FF2B5EF4-FFF2-40B4-BE49-F238E27FC236}">
                <a16:creationId xmlns="" xmlns:a16="http://schemas.microsoft.com/office/drawing/2014/main" id="{CEEFC8A5-DF79-2686-8A38-6CB906673F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891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 xmlns:a16="http://schemas.microsoft.com/office/drawing/2014/main" id="{6CE63C88-371F-78EB-6427-6DED01A4AA87}"/>
            </a:ext>
          </a:extLst>
        </p:cNvPr>
        <p:cNvGrpSpPr/>
        <p:nvPr/>
      </p:nvGrpSpPr>
      <p:grpSpPr>
        <a:xfrm>
          <a:off x="0" y="0"/>
          <a:ext cx="0" cy="0"/>
          <a:chOff x="0" y="0"/>
          <a:chExt cx="0" cy="0"/>
        </a:xfrm>
      </p:grpSpPr>
      <p:sp>
        <p:nvSpPr>
          <p:cNvPr id="242" name="Google Shape;242;p9:notes">
            <a:extLst>
              <a:ext uri="{FF2B5EF4-FFF2-40B4-BE49-F238E27FC236}">
                <a16:creationId xmlns="" xmlns:a16="http://schemas.microsoft.com/office/drawing/2014/main" id="{0CCC7117-05B9-1D20-F66C-3BDE501DED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just">
              <a:spcAft>
                <a:spcPts val="400"/>
              </a:spcAft>
              <a:buSzPts val="1000"/>
              <a:buFont typeface="Symbol" pitchFamily="2" charset="2"/>
              <a:buChar char=""/>
              <a:tabLst>
                <a:tab pos="457200" algn="l"/>
              </a:tabLst>
            </a:pPr>
            <a:r>
              <a:rPr lang="es-CO" sz="1800" b="1" dirty="0">
                <a:effectLst/>
                <a:latin typeface="Arial" panose="020B0604020202020204" pitchFamily="34" charset="0"/>
                <a:ea typeface="Arial" panose="020B0604020202020204" pitchFamily="34" charset="0"/>
              </a:rPr>
              <a:t>Menores de 14 años</a:t>
            </a:r>
            <a:r>
              <a:rPr lang="es-CO" sz="1800" dirty="0">
                <a:effectLst/>
                <a:latin typeface="Arial" panose="020B0604020202020204" pitchFamily="34" charset="0"/>
                <a:ea typeface="Arial" panose="020B0604020202020204" pitchFamily="34" charset="0"/>
              </a:rPr>
              <a:t>: En general, los menores de 14 años no tienen capacidad plena para dar consentimiento informado de forma autónoma en la mayoría de los contextos. El consentimiento para realizar un acto que involucra su salud o su bienestar (como procedimientos médicos) debe ser otorgado por los padres o representantes legales. Esto se ajusta a los principios de protección de derechos del menor, garantizando que el adulto responsable actúe en beneficio del niño o adolescente.</a:t>
            </a:r>
          </a:p>
          <a:p>
            <a:pPr marL="342900" lvl="0" indent="-342900" algn="just">
              <a:spcAft>
                <a:spcPts val="400"/>
              </a:spcAft>
              <a:buSzPts val="1000"/>
              <a:buFont typeface="Symbol" pitchFamily="2" charset="2"/>
              <a:buChar char=""/>
              <a:tabLst>
                <a:tab pos="457200" algn="l"/>
              </a:tabLst>
            </a:pPr>
            <a:r>
              <a:rPr lang="es-CO" sz="1800" b="1" dirty="0">
                <a:effectLst/>
                <a:latin typeface="Arial" panose="020B0604020202020204" pitchFamily="34" charset="0"/>
                <a:ea typeface="Arial" panose="020B0604020202020204" pitchFamily="34" charset="0"/>
              </a:rPr>
              <a:t>Menores entre 14 y 18 años</a:t>
            </a:r>
            <a:r>
              <a:rPr lang="es-CO" sz="1800" dirty="0">
                <a:effectLst/>
                <a:latin typeface="Arial" panose="020B0604020202020204" pitchFamily="34" charset="0"/>
                <a:ea typeface="Arial" panose="020B0604020202020204" pitchFamily="34" charset="0"/>
              </a:rPr>
              <a:t>: A partir de los 14 años, se reconoce que el menor tiene capacidad progresiva para participar en la toma de decisiones que le afectan. En este rango de edad, el consentimiento informado puede ser otorgado directamente por el menor, especialmente cuando se trata de situaciones donde se reconoce su capacidad de comprensión y juicio, como en decisiones médicas, judiciales o de otro tipo, siempre que la ley lo permita. No obstante, se espera que los padres o responsables también sean consultados, aunque la autonomía del menor empieza a ser mayor.</a:t>
            </a:r>
          </a:p>
          <a:p>
            <a:pPr marL="0" lvl="0" indent="0" algn="l" rtl="0">
              <a:spcBef>
                <a:spcPts val="0"/>
              </a:spcBef>
              <a:spcAft>
                <a:spcPts val="0"/>
              </a:spcAft>
              <a:buNone/>
            </a:pPr>
            <a:endParaRPr dirty="0"/>
          </a:p>
        </p:txBody>
      </p:sp>
      <p:sp>
        <p:nvSpPr>
          <p:cNvPr id="243" name="Google Shape;243;p9:notes">
            <a:extLst>
              <a:ext uri="{FF2B5EF4-FFF2-40B4-BE49-F238E27FC236}">
                <a16:creationId xmlns="" xmlns:a16="http://schemas.microsoft.com/office/drawing/2014/main" id="{738FE2C2-30EF-5E29-48C0-2E452E47C1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46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a:extLst>
            <a:ext uri="{FF2B5EF4-FFF2-40B4-BE49-F238E27FC236}">
              <a16:creationId xmlns="" xmlns:a16="http://schemas.microsoft.com/office/drawing/2014/main" id="{D1DC98C7-D10B-1CE5-B504-89D2BB01FEF1}"/>
            </a:ext>
          </a:extLst>
        </p:cNvPr>
        <p:cNvGrpSpPr/>
        <p:nvPr/>
      </p:nvGrpSpPr>
      <p:grpSpPr>
        <a:xfrm>
          <a:off x="0" y="0"/>
          <a:ext cx="0" cy="0"/>
          <a:chOff x="0" y="0"/>
          <a:chExt cx="0" cy="0"/>
        </a:xfrm>
      </p:grpSpPr>
      <p:sp>
        <p:nvSpPr>
          <p:cNvPr id="282" name="Google Shape;282;p12:notes">
            <a:extLst>
              <a:ext uri="{FF2B5EF4-FFF2-40B4-BE49-F238E27FC236}">
                <a16:creationId xmlns="" xmlns:a16="http://schemas.microsoft.com/office/drawing/2014/main" id="{24DA015C-C1D0-B4F9-F91B-41984E982EE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2:notes">
            <a:extLst>
              <a:ext uri="{FF2B5EF4-FFF2-40B4-BE49-F238E27FC236}">
                <a16:creationId xmlns="" xmlns:a16="http://schemas.microsoft.com/office/drawing/2014/main" id="{A42760DE-D916-86FC-2D43-E5CD1A3890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1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CO" sz="1800">
                <a:latin typeface="Arial"/>
                <a:ea typeface="Arial"/>
                <a:cs typeface="Arial"/>
                <a:sym typeface="Arial"/>
              </a:rPr>
              <a:t>El modelo paternalista clásico, que configuró por siglos la relación médico–pa- ciente, ha cambiado progresivamente hacia un modelo que privilegia la autodeterminación, la participación informada y consciente en los es- cenarios de toma de decisiones, y la promoción de un modelo centrado en la familia1. </a:t>
            </a:r>
            <a:endParaRPr/>
          </a:p>
          <a:p>
            <a:pPr marL="0" lvl="0" indent="0" algn="l" rtl="0">
              <a:spcBef>
                <a:spcPts val="0"/>
              </a:spcBef>
              <a:spcAft>
                <a:spcPts val="0"/>
              </a:spcAft>
              <a:buNone/>
            </a:pPr>
            <a:endParaRPr/>
          </a:p>
        </p:txBody>
      </p:sp>
      <p:sp>
        <p:nvSpPr>
          <p:cNvPr id="176" name="Google Shape;17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b="0" i="0" u="none" strike="noStrike">
                <a:latin typeface="Times New Roman"/>
                <a:ea typeface="Times New Roman"/>
                <a:cs typeface="Times New Roman"/>
                <a:sym typeface="Times New Roman"/>
              </a:rPr>
              <a:t>e pensaba que el niño tenía poco valor por sí mismo y se le otorgaba valor solo en función de ser un proyecto de adulto. Por esta razón, «los niños fueron seleccionados como sujetos de fácil acceso en investigación.</a:t>
            </a:r>
            <a:endParaRPr/>
          </a:p>
        </p:txBody>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CO" sz="1800" dirty="0">
                <a:latin typeface="Arial"/>
                <a:ea typeface="Arial"/>
                <a:cs typeface="Arial"/>
                <a:sym typeface="Arial"/>
              </a:rPr>
              <a:t>El modelo paternalista </a:t>
            </a:r>
            <a:r>
              <a:rPr lang="es-CO" sz="1800" dirty="0" err="1">
                <a:latin typeface="Arial"/>
                <a:ea typeface="Arial"/>
                <a:cs typeface="Arial"/>
                <a:sym typeface="Arial"/>
              </a:rPr>
              <a:t>clásico</a:t>
            </a:r>
            <a:r>
              <a:rPr lang="es-CO" sz="1800" dirty="0">
                <a:latin typeface="Arial"/>
                <a:ea typeface="Arial"/>
                <a:cs typeface="Arial"/>
                <a:sym typeface="Arial"/>
              </a:rPr>
              <a:t>, que configuró por siglos la </a:t>
            </a:r>
            <a:r>
              <a:rPr lang="es-CO" sz="1800" dirty="0" err="1">
                <a:latin typeface="Arial"/>
                <a:ea typeface="Arial"/>
                <a:cs typeface="Arial"/>
                <a:sym typeface="Arial"/>
              </a:rPr>
              <a:t>relación</a:t>
            </a:r>
            <a:r>
              <a:rPr lang="es-CO" sz="1800" dirty="0">
                <a:latin typeface="Arial"/>
                <a:ea typeface="Arial"/>
                <a:cs typeface="Arial"/>
                <a:sym typeface="Arial"/>
              </a:rPr>
              <a:t> </a:t>
            </a:r>
            <a:r>
              <a:rPr lang="es-CO" sz="1800" dirty="0" err="1">
                <a:latin typeface="Arial"/>
                <a:ea typeface="Arial"/>
                <a:cs typeface="Arial"/>
                <a:sym typeface="Arial"/>
              </a:rPr>
              <a:t>médico</a:t>
            </a:r>
            <a:r>
              <a:rPr lang="es-CO" sz="1800" dirty="0">
                <a:latin typeface="Arial"/>
                <a:ea typeface="Arial"/>
                <a:cs typeface="Arial"/>
                <a:sym typeface="Arial"/>
              </a:rPr>
              <a:t>–</a:t>
            </a:r>
            <a:r>
              <a:rPr lang="es-CO" sz="1800" dirty="0" err="1">
                <a:latin typeface="Arial"/>
                <a:ea typeface="Arial"/>
                <a:cs typeface="Arial"/>
                <a:sym typeface="Arial"/>
              </a:rPr>
              <a:t>pa</a:t>
            </a:r>
            <a:r>
              <a:rPr lang="es-CO" sz="1800" dirty="0">
                <a:latin typeface="Arial"/>
                <a:ea typeface="Arial"/>
                <a:cs typeface="Arial"/>
                <a:sym typeface="Arial"/>
              </a:rPr>
              <a:t>- </a:t>
            </a:r>
            <a:r>
              <a:rPr lang="es-CO" sz="1800" dirty="0" err="1">
                <a:latin typeface="Arial"/>
                <a:ea typeface="Arial"/>
                <a:cs typeface="Arial"/>
                <a:sym typeface="Arial"/>
              </a:rPr>
              <a:t>ciente</a:t>
            </a:r>
            <a:r>
              <a:rPr lang="es-CO" sz="1800" dirty="0">
                <a:latin typeface="Arial"/>
                <a:ea typeface="Arial"/>
                <a:cs typeface="Arial"/>
                <a:sym typeface="Arial"/>
              </a:rPr>
              <a:t>, ha cambiado progresivamente hacia un modelo que privilegia la </a:t>
            </a:r>
            <a:r>
              <a:rPr lang="es-CO" sz="1800" dirty="0" err="1">
                <a:latin typeface="Arial"/>
                <a:ea typeface="Arial"/>
                <a:cs typeface="Arial"/>
                <a:sym typeface="Arial"/>
              </a:rPr>
              <a:t>autodeterminación</a:t>
            </a:r>
            <a:r>
              <a:rPr lang="es-CO" sz="1800" dirty="0">
                <a:latin typeface="Arial"/>
                <a:ea typeface="Arial"/>
                <a:cs typeface="Arial"/>
                <a:sym typeface="Arial"/>
              </a:rPr>
              <a:t>, la </a:t>
            </a:r>
            <a:r>
              <a:rPr lang="es-CO" sz="1800" dirty="0" err="1">
                <a:latin typeface="Arial"/>
                <a:ea typeface="Arial"/>
                <a:cs typeface="Arial"/>
                <a:sym typeface="Arial"/>
              </a:rPr>
              <a:t>participación</a:t>
            </a:r>
            <a:r>
              <a:rPr lang="es-CO" sz="1800" dirty="0">
                <a:latin typeface="Arial"/>
                <a:ea typeface="Arial"/>
                <a:cs typeface="Arial"/>
                <a:sym typeface="Arial"/>
              </a:rPr>
              <a:t> informada y consciente en los es- </a:t>
            </a:r>
            <a:r>
              <a:rPr lang="es-CO" sz="1800" dirty="0" err="1">
                <a:latin typeface="Arial"/>
                <a:ea typeface="Arial"/>
                <a:cs typeface="Arial"/>
                <a:sym typeface="Arial"/>
              </a:rPr>
              <a:t>cenarios</a:t>
            </a:r>
            <a:r>
              <a:rPr lang="es-CO" sz="1800" dirty="0">
                <a:latin typeface="Arial"/>
                <a:ea typeface="Arial"/>
                <a:cs typeface="Arial"/>
                <a:sym typeface="Arial"/>
              </a:rPr>
              <a:t> de toma de decisiones, y la </a:t>
            </a:r>
            <a:r>
              <a:rPr lang="es-CO" sz="1800" dirty="0" err="1">
                <a:latin typeface="Arial"/>
                <a:ea typeface="Arial"/>
                <a:cs typeface="Arial"/>
                <a:sym typeface="Arial"/>
              </a:rPr>
              <a:t>promoción</a:t>
            </a:r>
            <a:r>
              <a:rPr lang="es-CO" sz="1800" dirty="0">
                <a:latin typeface="Arial"/>
                <a:ea typeface="Arial"/>
                <a:cs typeface="Arial"/>
                <a:sym typeface="Arial"/>
              </a:rPr>
              <a:t> de un modelo centrado en la familia1. </a:t>
            </a:r>
            <a:endParaRPr dirty="0"/>
          </a:p>
          <a:p>
            <a:pPr marL="0" lvl="0" indent="0" algn="l" rtl="0">
              <a:spcBef>
                <a:spcPts val="0"/>
              </a:spcBef>
              <a:spcAft>
                <a:spcPts val="0"/>
              </a:spcAft>
              <a:buNone/>
            </a:pPr>
            <a:endParaRPr dirty="0"/>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a:extLst>
            <a:ext uri="{FF2B5EF4-FFF2-40B4-BE49-F238E27FC236}">
              <a16:creationId xmlns="" xmlns:a16="http://schemas.microsoft.com/office/drawing/2014/main" id="{8316AF65-A775-2B59-D790-87C7D8582DB8}"/>
            </a:ext>
          </a:extLst>
        </p:cNvPr>
        <p:cNvGrpSpPr/>
        <p:nvPr/>
      </p:nvGrpSpPr>
      <p:grpSpPr>
        <a:xfrm>
          <a:off x="0" y="0"/>
          <a:ext cx="0" cy="0"/>
          <a:chOff x="0" y="0"/>
          <a:chExt cx="0" cy="0"/>
        </a:xfrm>
      </p:grpSpPr>
      <p:sp>
        <p:nvSpPr>
          <p:cNvPr id="213" name="Google Shape;213;p7:notes">
            <a:extLst>
              <a:ext uri="{FF2B5EF4-FFF2-40B4-BE49-F238E27FC236}">
                <a16:creationId xmlns="" xmlns:a16="http://schemas.microsoft.com/office/drawing/2014/main" id="{159AA366-FF02-CF6E-A020-83FA5E0C8A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7:notes">
            <a:extLst>
              <a:ext uri="{FF2B5EF4-FFF2-40B4-BE49-F238E27FC236}">
                <a16:creationId xmlns="" xmlns:a16="http://schemas.microsoft.com/office/drawing/2014/main" id="{FB8178A8-B658-D57E-72F2-278A417472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08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63713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53864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70261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ítulo y descripción">
  <p:cSld name="Título y descripción">
    <p:spTree>
      <p:nvGrpSpPr>
        <p:cNvPr id="1" name="Shape 23"/>
        <p:cNvGrpSpPr/>
        <p:nvPr/>
      </p:nvGrpSpPr>
      <p:grpSpPr>
        <a:xfrm>
          <a:off x="0" y="0"/>
          <a:ext cx="0" cy="0"/>
          <a:chOff x="0" y="0"/>
          <a:chExt cx="0" cy="0"/>
        </a:xfrm>
      </p:grpSpPr>
      <p:sp>
        <p:nvSpPr>
          <p:cNvPr id="25" name="Google Shape;25;p35"/>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3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24377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25523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4684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18045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05187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39881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271220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42982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41586232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ts val="0"/>
              </a:spcBef>
              <a:spcAft>
                <a:spcPts val="0"/>
              </a:spcAft>
              <a:buNone/>
            </a:pPr>
            <a:fld id="{00000000-1234-1234-1234-123412341234}" type="slidenum">
              <a:rPr lang="es-CO" smtClean="0"/>
              <a:t>‹Nº›</a:t>
            </a:fld>
            <a:endParaRPr lang="es-CO"/>
          </a:p>
        </p:txBody>
      </p:sp>
    </p:spTree>
    <p:extLst>
      <p:ext uri="{BB962C8B-B14F-4D97-AF65-F5344CB8AC3E}">
        <p14:creationId xmlns:p14="http://schemas.microsoft.com/office/powerpoint/2010/main" val="7884527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desenchufados.net/terminar-suelta-globos/" TargetMode="External"/><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hyperlink" Target="https://creativecommons.org/licenses/by/3.0/" TargetMode="External"/><Relationship Id="rId10" Type="http://schemas.microsoft.com/office/2007/relationships/diagramDrawing" Target="../diagrams/drawing2.xml"/><Relationship Id="rId4" Type="http://schemas.openxmlformats.org/officeDocument/2006/relationships/hyperlink" Target="https://desenchufados.net/terminar-suelta-globos/" TargetMode="Externa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desenchufados.net/terminar-suelta-globo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desenchufados.net/terminar-suelta-globo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globoscometas.blogspot.com/p/globos_1.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viviendoalotroladodelespejo.blogspot.com/2014/07/aquellos-maravillosos-anos-la-rana-y-la-electricidad-globos-helio.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viviendoalotroladodelespejo.blogspot.com/2014/07/aquellos-maravillosos-anos-la-rana-y-la-electricidad-globos-helio.html" TargetMode="External"/><Relationship Id="rId5" Type="http://schemas.openxmlformats.org/officeDocument/2006/relationships/image" Target="../media/image4.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viviendoalotroladodelespejo.blogspot.com/2014/07/aquellos-maravillosos-anos-la-rana-y-la-electricidad-globos-heli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viviendoalotroladodelespejo.blogspot.com/2014/07/aquellos-maravillosos-anos-la-rana-y-la-electricidad-globos-helio.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viviendoalotroladodelespejo.blogspot.com/2014/07/aquellos-maravillosos-anos-la-rana-y-la-electricidad-globos-heli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pic>
        <p:nvPicPr>
          <p:cNvPr id="148" name="Google Shape;148;p1"/>
          <p:cNvPicPr preferRelativeResize="0"/>
          <p:nvPr/>
        </p:nvPicPr>
        <p:blipFill rotWithShape="1">
          <a:blip r:embed="rId3"/>
          <a:srcRect t="7155" b="8575"/>
          <a:stretch/>
        </p:blipFill>
        <p:spPr>
          <a:xfrm>
            <a:off x="-3047" y="10"/>
            <a:ext cx="12191999" cy="6857990"/>
          </a:xfrm>
          <a:prstGeom prst="rect">
            <a:avLst/>
          </a:prstGeom>
          <a:noFill/>
        </p:spPr>
      </p:pic>
      <p:sp>
        <p:nvSpPr>
          <p:cNvPr id="149" name="Google Shape;149;p1"/>
          <p:cNvSpPr txBox="1">
            <a:spLocks noGrp="1"/>
          </p:cNvSpPr>
          <p:nvPr>
            <p:ph type="title"/>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spcFirstLastPara="1" vert="horz" lIns="91440" tIns="45720" rIns="91440" bIns="45720" rtlCol="0" anchor="b" anchorCtr="0">
            <a:normAutofit/>
          </a:bodyPr>
          <a:lstStyle/>
          <a:p>
            <a:pPr marL="0" lvl="0" indent="0" algn="ctr">
              <a:spcAft>
                <a:spcPts val="0"/>
              </a:spcAft>
              <a:buClr>
                <a:schemeClr val="dk1"/>
              </a:buClr>
              <a:buSzPts val="5400"/>
            </a:pPr>
            <a:r>
              <a:rPr lang="en-US" sz="5200" b="1" smtClean="0"/>
              <a:t>DECISIONES </a:t>
            </a:r>
            <a:r>
              <a:rPr lang="en-US" sz="5200" b="1" dirty="0" smtClean="0"/>
              <a:t>EN SALUD DE LOS MENORES DE EDAD </a:t>
            </a:r>
            <a:endParaRPr lang="en-US" sz="5200" dirty="0"/>
          </a:p>
        </p:txBody>
      </p:sp>
      <p:sp>
        <p:nvSpPr>
          <p:cNvPr id="150" name="Google Shape;150;p1"/>
          <p:cNvSpPr txBox="1">
            <a:spLocks noGrp="1"/>
          </p:cNvSpPr>
          <p:nvPr>
            <p:ph type="body" idx="1"/>
          </p:nvPr>
        </p:nvSpPr>
        <p:spPr>
          <a:xfrm>
            <a:off x="1100051" y="4072043"/>
            <a:ext cx="10058400" cy="1282707"/>
          </a:xfrm>
          <a:prstGeom prst="rect">
            <a:avLst/>
          </a:prstGeom>
          <a:effectLst>
            <a:outerShdw blurRad="50800" dist="38100" dir="2700000" algn="tl" rotWithShape="0">
              <a:prstClr val="black">
                <a:alpha val="40000"/>
              </a:prstClr>
            </a:outerShdw>
          </a:effectLst>
        </p:spPr>
        <p:txBody>
          <a:bodyPr spcFirstLastPara="1" vert="horz" lIns="91440" tIns="45720" rIns="91440" bIns="45720" rtlCol="0" anchorCtr="0">
            <a:normAutofit/>
          </a:bodyPr>
          <a:lstStyle/>
          <a:p>
            <a:pPr lvl="0" algn="ctr">
              <a:spcAft>
                <a:spcPts val="0"/>
              </a:spcAft>
              <a:buClr>
                <a:srgbClr val="888888"/>
              </a:buClr>
              <a:buSzPct val="100000"/>
            </a:pPr>
            <a:r>
              <a:rPr lang="en-US" b="1" dirty="0" err="1">
                <a:solidFill>
                  <a:srgbClr val="FFFFFF"/>
                </a:solidFill>
              </a:rPr>
              <a:t>Eliana</a:t>
            </a:r>
            <a:r>
              <a:rPr lang="en-US" b="1" dirty="0">
                <a:solidFill>
                  <a:srgbClr val="FFFFFF"/>
                </a:solidFill>
              </a:rPr>
              <a:t> Patricia </a:t>
            </a:r>
            <a:r>
              <a:rPr lang="en-US" b="1" dirty="0" err="1">
                <a:solidFill>
                  <a:srgbClr val="FFFFFF"/>
                </a:solidFill>
              </a:rPr>
              <a:t>Ramírez</a:t>
            </a:r>
            <a:r>
              <a:rPr lang="en-US" b="1" dirty="0">
                <a:solidFill>
                  <a:srgbClr val="FFFFFF"/>
                </a:solidFill>
              </a:rPr>
              <a:t> Cano.</a:t>
            </a:r>
          </a:p>
          <a:p>
            <a:pPr lvl="0" algn="ctr">
              <a:spcAft>
                <a:spcPts val="0"/>
              </a:spcAft>
              <a:buClr>
                <a:srgbClr val="888888"/>
              </a:buClr>
              <a:buSzPct val="100000"/>
            </a:pPr>
            <a:r>
              <a:rPr lang="en-US" b="1" dirty="0" smtClean="0">
                <a:solidFill>
                  <a:srgbClr val="FFFFFF"/>
                </a:solidFill>
              </a:rPr>
              <a:t>Cali, </a:t>
            </a:r>
            <a:r>
              <a:rPr lang="en-US" b="1" dirty="0" err="1" smtClean="0">
                <a:solidFill>
                  <a:srgbClr val="FFFFFF"/>
                </a:solidFill>
              </a:rPr>
              <a:t>noviembre</a:t>
            </a:r>
            <a:r>
              <a:rPr lang="en-US" b="1" dirty="0" smtClean="0">
                <a:solidFill>
                  <a:srgbClr val="FFFFFF"/>
                </a:solidFill>
              </a:rPr>
              <a:t>, 2024</a:t>
            </a:r>
          </a:p>
          <a:p>
            <a:pPr lvl="0" algn="ctr">
              <a:spcAft>
                <a:spcPts val="0"/>
              </a:spcAft>
              <a:buClr>
                <a:srgbClr val="888888"/>
              </a:buClr>
              <a:buSzPct val="100000"/>
            </a:pPr>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9"/>
          <p:cNvPicPr preferRelativeResize="0"/>
          <p:nvPr/>
        </p:nvPicPr>
        <p:blipFill rotWithShape="1">
          <a:blip r:embed="rId3">
            <a:alphaModFix amt="30000"/>
          </a:blip>
          <a:srcRect t="2174"/>
          <a:stretch/>
        </p:blipFill>
        <p:spPr>
          <a:xfrm>
            <a:off x="20" y="10"/>
            <a:ext cx="12191980" cy="6857990"/>
          </a:xfrm>
          <a:prstGeom prst="rect">
            <a:avLst/>
          </a:prstGeom>
          <a:noFill/>
          <a:ln>
            <a:noFill/>
          </a:ln>
        </p:spPr>
      </p:pic>
      <p:sp>
        <p:nvSpPr>
          <p:cNvPr id="246" name="Google Shape;246;p9"/>
          <p:cNvSpPr txBox="1">
            <a:spLocks noGrp="1"/>
          </p:cNvSpPr>
          <p:nvPr>
            <p:ph type="title"/>
          </p:nvPr>
        </p:nvSpPr>
        <p:spPr>
          <a:xfrm>
            <a:off x="3097306" y="1129553"/>
            <a:ext cx="8610600" cy="115644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Arial"/>
              <a:buNone/>
            </a:pPr>
            <a:r>
              <a:rPr lang="es-CO" sz="4400" b="1" dirty="0">
                <a:latin typeface="Arial"/>
                <a:ea typeface="Arial"/>
                <a:cs typeface="Arial"/>
                <a:sym typeface="Arial"/>
              </a:rPr>
              <a:t>LA LEY 1098 DE 2006 (CÓDIGO DE LA INFANCIA Y ADOLESCENCIA), </a:t>
            </a:r>
            <a:r>
              <a:rPr lang="es-CO" sz="4400" b="1" dirty="0"/>
              <a:t/>
            </a:r>
            <a:br>
              <a:rPr lang="es-CO" sz="4400" b="1" dirty="0"/>
            </a:br>
            <a:endParaRPr sz="4400" b="1" dirty="0"/>
          </a:p>
        </p:txBody>
      </p:sp>
      <p:sp>
        <p:nvSpPr>
          <p:cNvPr id="247" name="Google Shape;247;p9"/>
          <p:cNvSpPr txBox="1">
            <a:spLocks noGrp="1"/>
          </p:cNvSpPr>
          <p:nvPr>
            <p:ph idx="1"/>
          </p:nvPr>
        </p:nvSpPr>
        <p:spPr>
          <a:xfrm>
            <a:off x="685800" y="2474259"/>
            <a:ext cx="11295529" cy="4587099"/>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endParaRPr b="0" i="0" u="none" strike="noStrike" dirty="0">
              <a:latin typeface="Arial"/>
              <a:ea typeface="Arial"/>
              <a:cs typeface="Arial"/>
              <a:sym typeface="Arial"/>
            </a:endParaRPr>
          </a:p>
          <a:p>
            <a:pPr marL="0" lvl="0" indent="0" algn="l" rtl="0">
              <a:lnSpc>
                <a:spcPct val="90000"/>
              </a:lnSpc>
              <a:spcBef>
                <a:spcPts val="1000"/>
              </a:spcBef>
              <a:spcAft>
                <a:spcPts val="0"/>
              </a:spcAft>
              <a:buClr>
                <a:schemeClr val="dk1"/>
              </a:buClr>
              <a:buSzPts val="2200"/>
              <a:buNone/>
            </a:pPr>
            <a:endParaRPr dirty="0"/>
          </a:p>
        </p:txBody>
      </p:sp>
      <p:sp>
        <p:nvSpPr>
          <p:cNvPr id="248" name="Google Shape;248;p9"/>
          <p:cNvSpPr txBox="1"/>
          <p:nvPr/>
        </p:nvSpPr>
        <p:spPr>
          <a:xfrm>
            <a:off x="9511459" y="6657945"/>
            <a:ext cx="268054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a:t>
            </a:r>
            <a:endParaRPr sz="700">
              <a:solidFill>
                <a:srgbClr val="FFFFFF"/>
              </a:solidFill>
              <a:latin typeface="Century Gothic"/>
              <a:ea typeface="Century Gothic"/>
              <a:cs typeface="Century Gothic"/>
              <a:sym typeface="Century Gothic"/>
            </a:endParaRPr>
          </a:p>
        </p:txBody>
      </p:sp>
      <p:graphicFrame>
        <p:nvGraphicFramePr>
          <p:cNvPr id="264" name="CuadroTexto 2">
            <a:extLst>
              <a:ext uri="{FF2B5EF4-FFF2-40B4-BE49-F238E27FC236}">
                <a16:creationId xmlns="" xmlns:a16="http://schemas.microsoft.com/office/drawing/2014/main" id="{3286F792-0E2A-B41A-9259-EF9A01F14DA5}"/>
              </a:ext>
            </a:extLst>
          </p:cNvPr>
          <p:cNvGraphicFramePr/>
          <p:nvPr>
            <p:extLst>
              <p:ext uri="{D42A27DB-BD31-4B8C-83A1-F6EECF244321}">
                <p14:modId xmlns:p14="http://schemas.microsoft.com/office/powerpoint/2010/main" val="2781948341"/>
              </p:ext>
            </p:extLst>
          </p:nvPr>
        </p:nvGraphicFramePr>
        <p:xfrm>
          <a:off x="475129" y="2286001"/>
          <a:ext cx="11295529" cy="4168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 xmlns:a16="http://schemas.microsoft.com/office/drawing/2014/main" id="{D55D209E-1E71-C739-BB44-98E832505093}"/>
            </a:ext>
          </a:extLst>
        </p:cNvPr>
        <p:cNvGrpSpPr/>
        <p:nvPr/>
      </p:nvGrpSpPr>
      <p:grpSpPr>
        <a:xfrm>
          <a:off x="0" y="0"/>
          <a:ext cx="0" cy="0"/>
          <a:chOff x="0" y="0"/>
          <a:chExt cx="0" cy="0"/>
        </a:xfrm>
      </p:grpSpPr>
      <p:pic>
        <p:nvPicPr>
          <p:cNvPr id="245" name="Google Shape;245;p9">
            <a:extLst>
              <a:ext uri="{FF2B5EF4-FFF2-40B4-BE49-F238E27FC236}">
                <a16:creationId xmlns="" xmlns:a16="http://schemas.microsoft.com/office/drawing/2014/main" id="{03942ED7-519E-DDB1-6461-959A306CBA77}"/>
              </a:ext>
            </a:extLst>
          </p:cNvPr>
          <p:cNvPicPr preferRelativeResize="0"/>
          <p:nvPr/>
        </p:nvPicPr>
        <p:blipFill rotWithShape="1">
          <a:blip r:embed="rId3">
            <a:alphaModFix amt="30000"/>
          </a:blip>
          <a:srcRect t="2174"/>
          <a:stretch/>
        </p:blipFill>
        <p:spPr>
          <a:xfrm>
            <a:off x="20" y="10"/>
            <a:ext cx="12191980" cy="6857990"/>
          </a:xfrm>
          <a:prstGeom prst="rect">
            <a:avLst/>
          </a:prstGeom>
          <a:noFill/>
          <a:ln>
            <a:noFill/>
          </a:ln>
        </p:spPr>
      </p:pic>
      <p:sp>
        <p:nvSpPr>
          <p:cNvPr id="246" name="Google Shape;246;p9">
            <a:extLst>
              <a:ext uri="{FF2B5EF4-FFF2-40B4-BE49-F238E27FC236}">
                <a16:creationId xmlns="" xmlns:a16="http://schemas.microsoft.com/office/drawing/2014/main" id="{D9CFC398-2486-BA8E-AB8E-2C010EA3E207}"/>
              </a:ext>
            </a:extLst>
          </p:cNvPr>
          <p:cNvSpPr txBox="1">
            <a:spLocks noGrp="1"/>
          </p:cNvSpPr>
          <p:nvPr>
            <p:ph type="title"/>
          </p:nvPr>
        </p:nvSpPr>
        <p:spPr>
          <a:xfrm>
            <a:off x="3097306" y="1129553"/>
            <a:ext cx="8610600" cy="115644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Arial"/>
              <a:buNone/>
            </a:pPr>
            <a:r>
              <a:rPr lang="es-CO" sz="4400" b="1" dirty="0"/>
              <a:t>CONSENTIMIENTO INFORMADO</a:t>
            </a:r>
            <a:br>
              <a:rPr lang="es-CO" sz="4400" b="1" dirty="0"/>
            </a:br>
            <a:endParaRPr sz="4400" b="1" dirty="0"/>
          </a:p>
        </p:txBody>
      </p:sp>
      <p:sp>
        <p:nvSpPr>
          <p:cNvPr id="247" name="Google Shape;247;p9">
            <a:extLst>
              <a:ext uri="{FF2B5EF4-FFF2-40B4-BE49-F238E27FC236}">
                <a16:creationId xmlns="" xmlns:a16="http://schemas.microsoft.com/office/drawing/2014/main" id="{EC115E52-58EC-8C23-6C71-E8A087FACD6C}"/>
              </a:ext>
            </a:extLst>
          </p:cNvPr>
          <p:cNvSpPr txBox="1">
            <a:spLocks noGrp="1"/>
          </p:cNvSpPr>
          <p:nvPr>
            <p:ph idx="1"/>
          </p:nvPr>
        </p:nvSpPr>
        <p:spPr>
          <a:xfrm>
            <a:off x="685800" y="2474259"/>
            <a:ext cx="11295529" cy="4587099"/>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endParaRPr b="0" i="0" u="none" strike="noStrike" dirty="0">
              <a:latin typeface="Arial"/>
              <a:ea typeface="Arial"/>
              <a:cs typeface="Arial"/>
              <a:sym typeface="Arial"/>
            </a:endParaRPr>
          </a:p>
          <a:p>
            <a:pPr marL="0" lvl="0" indent="0" algn="l" rtl="0">
              <a:lnSpc>
                <a:spcPct val="90000"/>
              </a:lnSpc>
              <a:spcBef>
                <a:spcPts val="1000"/>
              </a:spcBef>
              <a:spcAft>
                <a:spcPts val="0"/>
              </a:spcAft>
              <a:buClr>
                <a:schemeClr val="dk1"/>
              </a:buClr>
              <a:buSzPts val="2200"/>
              <a:buNone/>
            </a:pPr>
            <a:endParaRPr dirty="0"/>
          </a:p>
        </p:txBody>
      </p:sp>
      <p:sp>
        <p:nvSpPr>
          <p:cNvPr id="248" name="Google Shape;248;p9">
            <a:extLst>
              <a:ext uri="{FF2B5EF4-FFF2-40B4-BE49-F238E27FC236}">
                <a16:creationId xmlns="" xmlns:a16="http://schemas.microsoft.com/office/drawing/2014/main" id="{1ECE50E3-4FBC-3A54-1210-70697423D827}"/>
              </a:ext>
            </a:extLst>
          </p:cNvPr>
          <p:cNvSpPr txBox="1"/>
          <p:nvPr/>
        </p:nvSpPr>
        <p:spPr>
          <a:xfrm>
            <a:off x="9511459" y="6657945"/>
            <a:ext cx="268054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a:t>
            </a:r>
            <a:endParaRPr sz="700">
              <a:solidFill>
                <a:srgbClr val="FFFFFF"/>
              </a:solidFill>
              <a:latin typeface="Century Gothic"/>
              <a:ea typeface="Century Gothic"/>
              <a:cs typeface="Century Gothic"/>
              <a:sym typeface="Century Gothic"/>
            </a:endParaRPr>
          </a:p>
        </p:txBody>
      </p:sp>
      <p:graphicFrame>
        <p:nvGraphicFramePr>
          <p:cNvPr id="264" name="CuadroTexto 2">
            <a:extLst>
              <a:ext uri="{FF2B5EF4-FFF2-40B4-BE49-F238E27FC236}">
                <a16:creationId xmlns="" xmlns:a16="http://schemas.microsoft.com/office/drawing/2014/main" id="{80EDF254-B2BE-3108-D2BD-F6F3B24BE1A1}"/>
              </a:ext>
            </a:extLst>
          </p:cNvPr>
          <p:cNvGraphicFramePr/>
          <p:nvPr>
            <p:extLst>
              <p:ext uri="{D42A27DB-BD31-4B8C-83A1-F6EECF244321}">
                <p14:modId xmlns:p14="http://schemas.microsoft.com/office/powerpoint/2010/main" val="1124838336"/>
              </p:ext>
            </p:extLst>
          </p:nvPr>
        </p:nvGraphicFramePr>
        <p:xfrm>
          <a:off x="475129" y="2286001"/>
          <a:ext cx="11295529" cy="4168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3770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 xmlns:a16="http://schemas.microsoft.com/office/drawing/2014/main" id="{94529541-4CD7-2FD3-EC6A-47B24DB7635D}"/>
            </a:ext>
          </a:extLst>
        </p:cNvPr>
        <p:cNvGrpSpPr/>
        <p:nvPr/>
      </p:nvGrpSpPr>
      <p:grpSpPr>
        <a:xfrm>
          <a:off x="0" y="0"/>
          <a:ext cx="0" cy="0"/>
          <a:chOff x="0" y="0"/>
          <a:chExt cx="0" cy="0"/>
        </a:xfrm>
      </p:grpSpPr>
      <p:pic>
        <p:nvPicPr>
          <p:cNvPr id="245" name="Google Shape;245;p9">
            <a:extLst>
              <a:ext uri="{FF2B5EF4-FFF2-40B4-BE49-F238E27FC236}">
                <a16:creationId xmlns="" xmlns:a16="http://schemas.microsoft.com/office/drawing/2014/main" id="{BD71B869-6323-3023-9113-4A01C5DA3634}"/>
              </a:ext>
            </a:extLst>
          </p:cNvPr>
          <p:cNvPicPr preferRelativeResize="0"/>
          <p:nvPr/>
        </p:nvPicPr>
        <p:blipFill rotWithShape="1">
          <a:blip r:embed="rId3">
            <a:alphaModFix amt="30000"/>
          </a:blip>
          <a:srcRect t="2174"/>
          <a:stretch/>
        </p:blipFill>
        <p:spPr>
          <a:xfrm>
            <a:off x="20" y="10"/>
            <a:ext cx="12191980" cy="6857990"/>
          </a:xfrm>
          <a:prstGeom prst="rect">
            <a:avLst/>
          </a:prstGeom>
          <a:noFill/>
          <a:ln>
            <a:noFill/>
          </a:ln>
        </p:spPr>
      </p:pic>
      <p:sp>
        <p:nvSpPr>
          <p:cNvPr id="246" name="Google Shape;246;p9">
            <a:extLst>
              <a:ext uri="{FF2B5EF4-FFF2-40B4-BE49-F238E27FC236}">
                <a16:creationId xmlns="" xmlns:a16="http://schemas.microsoft.com/office/drawing/2014/main" id="{67E2DFA3-9677-CE28-48AE-663552FC4A10}"/>
              </a:ext>
            </a:extLst>
          </p:cNvPr>
          <p:cNvSpPr txBox="1">
            <a:spLocks noGrp="1"/>
          </p:cNvSpPr>
          <p:nvPr>
            <p:ph type="title"/>
          </p:nvPr>
        </p:nvSpPr>
        <p:spPr>
          <a:xfrm>
            <a:off x="3097306" y="1129553"/>
            <a:ext cx="8610600" cy="115644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Arial"/>
              <a:buNone/>
            </a:pPr>
            <a:r>
              <a:rPr lang="es-CO" sz="4400" b="1" dirty="0"/>
              <a:t>CONSENTIMIENTO INFORMADO</a:t>
            </a:r>
            <a:br>
              <a:rPr lang="es-CO" sz="4400" b="1" dirty="0"/>
            </a:br>
            <a:r>
              <a:rPr lang="es-CO" sz="4400" b="1" dirty="0"/>
              <a:t>Ley 1751 de 2015</a:t>
            </a:r>
            <a:br>
              <a:rPr lang="es-CO" sz="4400" b="1" dirty="0"/>
            </a:br>
            <a:endParaRPr sz="4400" b="1" dirty="0"/>
          </a:p>
        </p:txBody>
      </p:sp>
      <p:sp>
        <p:nvSpPr>
          <p:cNvPr id="247" name="Google Shape;247;p9">
            <a:extLst>
              <a:ext uri="{FF2B5EF4-FFF2-40B4-BE49-F238E27FC236}">
                <a16:creationId xmlns="" xmlns:a16="http://schemas.microsoft.com/office/drawing/2014/main" id="{5A5C58D1-3630-28F3-E7E6-65CDED954DED}"/>
              </a:ext>
            </a:extLst>
          </p:cNvPr>
          <p:cNvSpPr txBox="1">
            <a:spLocks noGrp="1"/>
          </p:cNvSpPr>
          <p:nvPr>
            <p:ph idx="1"/>
          </p:nvPr>
        </p:nvSpPr>
        <p:spPr>
          <a:xfrm>
            <a:off x="685800" y="2474259"/>
            <a:ext cx="11295529" cy="4587099"/>
          </a:xfrm>
          <a:prstGeom prst="rect">
            <a:avLst/>
          </a:prstGeom>
          <a:noFill/>
          <a:ln>
            <a:noFill/>
          </a:ln>
        </p:spPr>
        <p:txBody>
          <a:bodyPr spcFirstLastPara="1" wrap="square" lIns="91425" tIns="45700" rIns="91425" bIns="45700" anchor="t" anchorCtr="0">
            <a:normAutofit/>
          </a:bodyPr>
          <a:lstStyle/>
          <a:p>
            <a:pPr marL="228600" lvl="0" indent="-88900" algn="l" rtl="0">
              <a:lnSpc>
                <a:spcPct val="90000"/>
              </a:lnSpc>
              <a:spcBef>
                <a:spcPts val="0"/>
              </a:spcBef>
              <a:spcAft>
                <a:spcPts val="0"/>
              </a:spcAft>
              <a:buClr>
                <a:schemeClr val="dk1"/>
              </a:buClr>
              <a:buSzPts val="2200"/>
              <a:buNone/>
            </a:pPr>
            <a:endParaRPr b="0" i="0" u="none" strike="noStrike" dirty="0">
              <a:latin typeface="Arial"/>
              <a:ea typeface="Arial"/>
              <a:cs typeface="Arial"/>
              <a:sym typeface="Arial"/>
            </a:endParaRPr>
          </a:p>
          <a:p>
            <a:pPr marL="0" lvl="0" indent="0" algn="l" rtl="0">
              <a:lnSpc>
                <a:spcPct val="90000"/>
              </a:lnSpc>
              <a:spcBef>
                <a:spcPts val="1000"/>
              </a:spcBef>
              <a:spcAft>
                <a:spcPts val="0"/>
              </a:spcAft>
              <a:buClr>
                <a:schemeClr val="dk1"/>
              </a:buClr>
              <a:buSzPts val="2200"/>
              <a:buNone/>
            </a:pPr>
            <a:endParaRPr dirty="0"/>
          </a:p>
        </p:txBody>
      </p:sp>
      <p:sp>
        <p:nvSpPr>
          <p:cNvPr id="248" name="Google Shape;248;p9">
            <a:extLst>
              <a:ext uri="{FF2B5EF4-FFF2-40B4-BE49-F238E27FC236}">
                <a16:creationId xmlns="" xmlns:a16="http://schemas.microsoft.com/office/drawing/2014/main" id="{D10E6F0F-29AA-2220-BA86-B7E3E4E4A2C2}"/>
              </a:ext>
            </a:extLst>
          </p:cNvPr>
          <p:cNvSpPr txBox="1"/>
          <p:nvPr/>
        </p:nvSpPr>
        <p:spPr>
          <a:xfrm>
            <a:off x="9511459" y="6657945"/>
            <a:ext cx="268054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a:t>
            </a:r>
            <a:endParaRPr sz="700">
              <a:solidFill>
                <a:srgbClr val="FFFFFF"/>
              </a:solidFill>
              <a:latin typeface="Century Gothic"/>
              <a:ea typeface="Century Gothic"/>
              <a:cs typeface="Century Gothic"/>
              <a:sym typeface="Century Gothic"/>
            </a:endParaRPr>
          </a:p>
        </p:txBody>
      </p:sp>
      <p:sp>
        <p:nvSpPr>
          <p:cNvPr id="3" name="CuadroTexto 2">
            <a:extLst>
              <a:ext uri="{FF2B5EF4-FFF2-40B4-BE49-F238E27FC236}">
                <a16:creationId xmlns="" xmlns:a16="http://schemas.microsoft.com/office/drawing/2014/main" id="{EF5D3D62-FB18-5681-6D1F-A055DE3B24FF}"/>
              </a:ext>
            </a:extLst>
          </p:cNvPr>
          <p:cNvSpPr txBox="1"/>
          <p:nvPr/>
        </p:nvSpPr>
        <p:spPr>
          <a:xfrm>
            <a:off x="412377" y="2278442"/>
            <a:ext cx="11295529" cy="4360168"/>
          </a:xfrm>
          <a:prstGeom prst="rect">
            <a:avLst/>
          </a:prstGeom>
          <a:solidFill>
            <a:schemeClr val="tx2">
              <a:lumMod val="50000"/>
              <a:lumOff val="50000"/>
            </a:schemeClr>
          </a:solidFill>
        </p:spPr>
        <p:txBody>
          <a:bodyPr wrap="square">
            <a:spAutoFit/>
          </a:bodyPr>
          <a:lstStyle/>
          <a:p>
            <a:pPr algn="just">
              <a:spcAft>
                <a:spcPts val="400"/>
              </a:spcAft>
            </a:pPr>
            <a:r>
              <a:rPr lang="es-CO" sz="2400" b="1" dirty="0">
                <a:solidFill>
                  <a:schemeClr val="bg1"/>
                </a:solidFill>
                <a:effectLst/>
                <a:latin typeface="Arial" panose="020B0604020202020204" pitchFamily="34" charset="0"/>
                <a:ea typeface="Arial" panose="020B0604020202020204" pitchFamily="34" charset="0"/>
              </a:rPr>
              <a:t>Ley Estatutaria en Salud</a:t>
            </a:r>
            <a:r>
              <a:rPr lang="es-CO" sz="2400" b="1" dirty="0">
                <a:solidFill>
                  <a:schemeClr val="bg1"/>
                </a:solidFill>
                <a:latin typeface="Arial" panose="020B0604020202020204" pitchFamily="34" charset="0"/>
                <a:ea typeface="Arial" panose="020B0604020202020204" pitchFamily="34" charset="0"/>
              </a:rPr>
              <a:t>: </a:t>
            </a:r>
            <a:r>
              <a:rPr lang="es-CO" sz="2400" dirty="0">
                <a:solidFill>
                  <a:schemeClr val="bg1"/>
                </a:solidFill>
                <a:effectLst/>
                <a:latin typeface="Arial" panose="020B0604020202020204" pitchFamily="34" charset="0"/>
                <a:ea typeface="Arial" panose="020B0604020202020204" pitchFamily="34" charset="0"/>
              </a:rPr>
              <a:t>consentimiento informado es un derecho fundamental en salud</a:t>
            </a:r>
            <a:r>
              <a:rPr lang="es-CO" sz="2400" dirty="0">
                <a:solidFill>
                  <a:schemeClr val="bg1"/>
                </a:solidFill>
                <a:latin typeface="Arial" panose="020B0604020202020204" pitchFamily="34" charset="0"/>
                <a:ea typeface="Arial" panose="020B0604020202020204" pitchFamily="34" charset="0"/>
              </a:rPr>
              <a:t>:</a:t>
            </a:r>
          </a:p>
          <a:p>
            <a:pPr algn="just">
              <a:spcAft>
                <a:spcPts val="400"/>
              </a:spcAft>
            </a:pPr>
            <a:r>
              <a:rPr lang="es-CO" sz="2400" dirty="0">
                <a:solidFill>
                  <a:schemeClr val="bg1"/>
                </a:solidFill>
                <a:effectLst/>
                <a:latin typeface="Arial" panose="020B0604020202020204" pitchFamily="34" charset="0"/>
                <a:ea typeface="Arial" panose="020B0604020202020204" pitchFamily="34" charset="0"/>
              </a:rPr>
              <a:t>En los menores, los representantes legales deben proporcionar el consentimiento para intervenciones que impliquen riesgos para la salud del menor.</a:t>
            </a:r>
          </a:p>
          <a:p>
            <a:pPr lvl="0" algn="just">
              <a:spcAft>
                <a:spcPts val="400"/>
              </a:spcAft>
              <a:buSzPts val="1000"/>
              <a:tabLst>
                <a:tab pos="457200" algn="l"/>
              </a:tabLst>
            </a:pPr>
            <a:endParaRPr lang="es-CO" sz="2400" b="1" dirty="0">
              <a:solidFill>
                <a:schemeClr val="bg1"/>
              </a:solidFill>
              <a:effectLst/>
              <a:latin typeface="Arial" panose="020B0604020202020204" pitchFamily="34" charset="0"/>
              <a:ea typeface="Arial" panose="020B0604020202020204" pitchFamily="34" charset="0"/>
            </a:endParaRPr>
          </a:p>
          <a:p>
            <a:pPr lvl="0" algn="just">
              <a:spcAft>
                <a:spcPts val="400"/>
              </a:spcAft>
              <a:buSzPts val="1000"/>
              <a:tabLst>
                <a:tab pos="457200" algn="l"/>
              </a:tabLst>
            </a:pPr>
            <a:r>
              <a:rPr lang="es-CO" sz="2400" b="1" dirty="0">
                <a:solidFill>
                  <a:schemeClr val="bg1"/>
                </a:solidFill>
                <a:latin typeface="Arial" panose="020B0604020202020204" pitchFamily="34" charset="0"/>
                <a:ea typeface="Arial" panose="020B0604020202020204" pitchFamily="34" charset="0"/>
              </a:rPr>
              <a:t>L</a:t>
            </a:r>
            <a:r>
              <a:rPr lang="es-CO" sz="2400" b="1" dirty="0">
                <a:solidFill>
                  <a:schemeClr val="bg1"/>
                </a:solidFill>
                <a:effectLst/>
                <a:latin typeface="Arial" panose="020B0604020202020204" pitchFamily="34" charset="0"/>
                <a:ea typeface="Arial" panose="020B0604020202020204" pitchFamily="34" charset="0"/>
              </a:rPr>
              <a:t>a Corte Constitucional</a:t>
            </a:r>
            <a:r>
              <a:rPr lang="es-CO" sz="2400" b="1" dirty="0">
                <a:solidFill>
                  <a:schemeClr val="bg1"/>
                </a:solidFill>
                <a:latin typeface="Arial" panose="020B0604020202020204" pitchFamily="34" charset="0"/>
                <a:ea typeface="Arial" panose="020B0604020202020204" pitchFamily="34" charset="0"/>
              </a:rPr>
              <a:t>: </a:t>
            </a:r>
            <a:r>
              <a:rPr lang="es-CO" sz="2400" dirty="0">
                <a:solidFill>
                  <a:schemeClr val="bg1"/>
                </a:solidFill>
                <a:latin typeface="Arial" panose="020B0604020202020204" pitchFamily="34" charset="0"/>
                <a:ea typeface="Arial" panose="020B0604020202020204" pitchFamily="34" charset="0"/>
              </a:rPr>
              <a:t>cuando </a:t>
            </a:r>
            <a:r>
              <a:rPr lang="es-CO" sz="2400" dirty="0">
                <a:solidFill>
                  <a:schemeClr val="bg1"/>
                </a:solidFill>
                <a:effectLst/>
                <a:latin typeface="Arial" panose="020B0604020202020204" pitchFamily="34" charset="0"/>
                <a:ea typeface="Arial" panose="020B0604020202020204" pitchFamily="34" charset="0"/>
              </a:rPr>
              <a:t>el menor tiene suficiente madurez y comprensión de la situación, se le debe involucrar activamente en el proceso de toma de decisiones, incluso cuando no tiene plena capacidad jurídica.</a:t>
            </a:r>
          </a:p>
          <a:p>
            <a:pPr lvl="0" algn="just">
              <a:spcAft>
                <a:spcPts val="400"/>
              </a:spcAft>
              <a:buSzPts val="1000"/>
              <a:tabLst>
                <a:tab pos="457200" algn="l"/>
              </a:tabLst>
            </a:pPr>
            <a:r>
              <a:rPr lang="es-CO" sz="2400" dirty="0">
                <a:solidFill>
                  <a:schemeClr val="bg1"/>
                </a:solidFill>
                <a:effectLst/>
                <a:latin typeface="Arial" panose="020B0604020202020204" pitchFamily="34" charset="0"/>
                <a:ea typeface="Arial" panose="020B0604020202020204" pitchFamily="34" charset="0"/>
              </a:rPr>
              <a:t>En situaciones de emergencia, o cuando el menor tiene una edad avanzada y puede entender la información proporcionada, puede ser consultado directamente, aunque la autorización de los padres sigue siendo relevante</a:t>
            </a:r>
            <a:r>
              <a:rPr lang="es-CO" sz="1800" dirty="0">
                <a:solidFill>
                  <a:schemeClr val="bg1"/>
                </a:solidFill>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312733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9" name="Google Shape;269;p10"/>
          <p:cNvPicPr preferRelativeResize="0"/>
          <p:nvPr/>
        </p:nvPicPr>
        <p:blipFill rotWithShape="1">
          <a:blip r:embed="rId3">
            <a:alphaModFix amt="30000"/>
          </a:blip>
          <a:srcRect t="2174"/>
          <a:stretch/>
        </p:blipFill>
        <p:spPr>
          <a:xfrm>
            <a:off x="20" y="10"/>
            <a:ext cx="12191980" cy="6857990"/>
          </a:xfrm>
          <a:prstGeom prst="rect">
            <a:avLst/>
          </a:prstGeom>
          <a:noFill/>
          <a:ln>
            <a:noFill/>
          </a:ln>
        </p:spPr>
      </p:pic>
      <p:sp>
        <p:nvSpPr>
          <p:cNvPr id="270" name="Google Shape;270;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b="1" dirty="0"/>
              <a:t>RESOLUCIÓN 0825 DE 2018</a:t>
            </a:r>
            <a:endParaRPr b="1" dirty="0"/>
          </a:p>
        </p:txBody>
      </p:sp>
      <p:sp>
        <p:nvSpPr>
          <p:cNvPr id="272" name="Google Shape;272;p10"/>
          <p:cNvSpPr txBox="1">
            <a:spLocks noGrp="1"/>
          </p:cNvSpPr>
          <p:nvPr>
            <p:ph idx="1"/>
          </p:nvPr>
        </p:nvSpPr>
        <p:spPr>
          <a:xfrm>
            <a:off x="685799" y="1653988"/>
            <a:ext cx="11295529" cy="5003957"/>
          </a:xfrm>
          <a:prstGeom prst="rect">
            <a:avLst/>
          </a:prstGeom>
          <a:solidFill>
            <a:schemeClr val="tx2">
              <a:lumMod val="50000"/>
              <a:lumOff val="50000"/>
            </a:schemeClr>
          </a:solidFill>
          <a:ln>
            <a:noFill/>
          </a:ln>
        </p:spPr>
        <p:txBody>
          <a:bodyPr spcFirstLastPara="1" wrap="square" lIns="91425" tIns="45700" rIns="91425" bIns="45700" anchor="t" anchorCtr="0">
            <a:normAutofit fontScale="92500" lnSpcReduction="10000"/>
          </a:bodyPr>
          <a:lstStyle/>
          <a:p>
            <a:pPr marL="228600" lvl="0" indent="-99377" algn="l" rtl="0">
              <a:lnSpc>
                <a:spcPct val="90000"/>
              </a:lnSpc>
              <a:spcBef>
                <a:spcPts val="0"/>
              </a:spcBef>
              <a:spcAft>
                <a:spcPts val="0"/>
              </a:spcAft>
              <a:buClr>
                <a:schemeClr val="dk1"/>
              </a:buClr>
              <a:buSzPct val="100000"/>
              <a:buNone/>
            </a:pPr>
            <a:endParaRPr b="0" i="0" u="none" strike="noStrike" dirty="0">
              <a:solidFill>
                <a:schemeClr val="bg1"/>
              </a:solidFill>
              <a:latin typeface="Arial"/>
              <a:ea typeface="Arial"/>
              <a:cs typeface="Arial"/>
              <a:sym typeface="Arial"/>
            </a:endParaRPr>
          </a:p>
          <a:p>
            <a:pPr marL="0" lvl="0" indent="0">
              <a:buClr>
                <a:schemeClr val="dk1"/>
              </a:buClr>
              <a:buSzPct val="100000"/>
              <a:buNone/>
            </a:pPr>
            <a:r>
              <a:rPr lang="es-CO" sz="3500" b="1" dirty="0">
                <a:solidFill>
                  <a:schemeClr val="bg1"/>
                </a:solidFill>
                <a:latin typeface="Helvetica Neue"/>
                <a:ea typeface="Helvetica Neue"/>
                <a:cs typeface="Helvetica Neue"/>
                <a:sym typeface="Helvetica Neue"/>
              </a:rPr>
              <a:t>…..derecho a morir con dignidad de los </a:t>
            </a:r>
            <a:r>
              <a:rPr lang="es-CO" sz="3500" b="1" dirty="0" err="1">
                <a:solidFill>
                  <a:schemeClr val="bg1"/>
                </a:solidFill>
                <a:latin typeface="Helvetica Neue"/>
                <a:ea typeface="Helvetica Neue"/>
                <a:cs typeface="Helvetica Neue"/>
                <a:sym typeface="Helvetica Neue"/>
              </a:rPr>
              <a:t>niños</a:t>
            </a:r>
            <a:r>
              <a:rPr lang="es-CO" sz="3500" b="1" dirty="0">
                <a:solidFill>
                  <a:schemeClr val="bg1"/>
                </a:solidFill>
                <a:latin typeface="Helvetica Neue"/>
                <a:ea typeface="Helvetica Neue"/>
                <a:cs typeface="Helvetica Neue"/>
                <a:sym typeface="Helvetica Neue"/>
              </a:rPr>
              <a:t>, </a:t>
            </a:r>
            <a:r>
              <a:rPr lang="es-CO" sz="3500" b="1" dirty="0" err="1">
                <a:solidFill>
                  <a:schemeClr val="bg1"/>
                </a:solidFill>
                <a:latin typeface="Helvetica Neue"/>
                <a:ea typeface="Helvetica Neue"/>
                <a:cs typeface="Helvetica Neue"/>
                <a:sym typeface="Helvetica Neue"/>
              </a:rPr>
              <a:t>niñas</a:t>
            </a:r>
            <a:r>
              <a:rPr lang="es-CO" sz="3500" b="1" dirty="0">
                <a:solidFill>
                  <a:schemeClr val="bg1"/>
                </a:solidFill>
                <a:latin typeface="Helvetica Neue"/>
                <a:ea typeface="Helvetica Neue"/>
                <a:cs typeface="Helvetica Neue"/>
                <a:sym typeface="Helvetica Neue"/>
              </a:rPr>
              <a:t> y adolescentes. </a:t>
            </a:r>
            <a:endParaRPr sz="3500" b="1" dirty="0">
              <a:solidFill>
                <a:schemeClr val="bg1"/>
              </a:solidFill>
            </a:endParaRPr>
          </a:p>
          <a:p>
            <a:pPr marL="0" lvl="0" indent="0" algn="just" rtl="0">
              <a:lnSpc>
                <a:spcPct val="90000"/>
              </a:lnSpc>
              <a:spcBef>
                <a:spcPts val="1000"/>
              </a:spcBef>
              <a:spcAft>
                <a:spcPts val="0"/>
              </a:spcAft>
              <a:buClr>
                <a:schemeClr val="dk1"/>
              </a:buClr>
              <a:buSzPct val="100000"/>
              <a:buNone/>
            </a:pPr>
            <a:r>
              <a:rPr lang="es-CO" sz="3500" b="0" i="0" u="none" strike="noStrike" dirty="0">
                <a:solidFill>
                  <a:schemeClr val="bg1"/>
                </a:solidFill>
                <a:latin typeface="Arial"/>
                <a:ea typeface="Arial"/>
                <a:cs typeface="Arial"/>
                <a:sym typeface="Arial"/>
              </a:rPr>
              <a:t>Los niños o niñas del </a:t>
            </a:r>
            <a:r>
              <a:rPr lang="es-CO" sz="3500" b="1" i="0" u="none" strike="noStrike" dirty="0">
                <a:solidFill>
                  <a:schemeClr val="bg1"/>
                </a:solidFill>
                <a:latin typeface="Arial"/>
                <a:ea typeface="Arial"/>
                <a:cs typeface="Arial"/>
                <a:sym typeface="Arial"/>
              </a:rPr>
              <a:t>grupo poblacional entre los 6 y 12</a:t>
            </a:r>
            <a:r>
              <a:rPr lang="es-CO" sz="3500" b="0" i="0" u="none" strike="noStrike" dirty="0">
                <a:solidFill>
                  <a:schemeClr val="bg1"/>
                </a:solidFill>
                <a:latin typeface="Arial"/>
                <a:ea typeface="Arial"/>
                <a:cs typeface="Arial"/>
                <a:sym typeface="Arial"/>
              </a:rPr>
              <a:t> años podrán presentar solicitudes bajo dos condiciones. Primero, deben alcanzar un desarrollo neurocognitivo y psicológico excepcional que les permita tomar una decisión libre e informada y, segundo, su </a:t>
            </a:r>
            <a:r>
              <a:rPr lang="es-CO" sz="3500" b="1" i="0" u="none" strike="noStrike" dirty="0">
                <a:solidFill>
                  <a:schemeClr val="bg1"/>
                </a:solidFill>
                <a:latin typeface="Arial"/>
                <a:ea typeface="Arial"/>
                <a:cs typeface="Arial"/>
                <a:sym typeface="Arial"/>
              </a:rPr>
              <a:t>concepto de muerte</a:t>
            </a:r>
            <a:r>
              <a:rPr lang="es-CO" sz="3500" b="0" i="0" u="none" strike="noStrike" dirty="0">
                <a:solidFill>
                  <a:schemeClr val="bg1"/>
                </a:solidFill>
                <a:latin typeface="Arial"/>
                <a:ea typeface="Arial"/>
                <a:cs typeface="Arial"/>
                <a:sym typeface="Arial"/>
              </a:rPr>
              <a:t> debe alcanzar el nivel esperado para un niño mayor de 12 años. Este concepto de muerte se refiere al entendimiento de que todo el mundo, incluso uno mismo, va a morir tarde o temprano.</a:t>
            </a:r>
            <a:endParaRPr dirty="0">
              <a:solidFill>
                <a:schemeClr val="bg1"/>
              </a:solidFill>
            </a:endParaRPr>
          </a:p>
          <a:p>
            <a:pPr marL="0" lvl="0" indent="0" algn="l" rtl="0">
              <a:lnSpc>
                <a:spcPct val="90000"/>
              </a:lnSpc>
              <a:spcBef>
                <a:spcPts val="1000"/>
              </a:spcBef>
              <a:spcAft>
                <a:spcPts val="0"/>
              </a:spcAft>
              <a:buClr>
                <a:schemeClr val="dk1"/>
              </a:buClr>
              <a:buSzPct val="100000"/>
              <a:buNone/>
            </a:pPr>
            <a:endParaRPr dirty="0"/>
          </a:p>
        </p:txBody>
      </p:sp>
      <p:sp>
        <p:nvSpPr>
          <p:cNvPr id="273" name="Google Shape;273;p10"/>
          <p:cNvSpPr txBox="1"/>
          <p:nvPr/>
        </p:nvSpPr>
        <p:spPr>
          <a:xfrm>
            <a:off x="9511459" y="6657945"/>
            <a:ext cx="268054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a:t>
            </a:r>
            <a:endParaRPr sz="7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7"/>
        <p:cNvGrpSpPr/>
        <p:nvPr/>
      </p:nvGrpSpPr>
      <p:grpSpPr>
        <a:xfrm>
          <a:off x="0" y="0"/>
          <a:ext cx="0" cy="0"/>
          <a:chOff x="0" y="0"/>
          <a:chExt cx="0" cy="0"/>
        </a:xfrm>
      </p:grpSpPr>
      <p:sp useBgFill="1">
        <p:nvSpPr>
          <p:cNvPr id="285" name="Rectangle 284">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8" name="Google Shape;278;p11"/>
          <p:cNvPicPr preferRelativeResize="0"/>
          <p:nvPr/>
        </p:nvPicPr>
        <p:blipFill rotWithShape="1">
          <a:blip r:embed="rId3"/>
          <a:srcRect l="5884" r="-1" b="-1"/>
          <a:stretch/>
        </p:blipFill>
        <p:spPr>
          <a:xfrm>
            <a:off x="1" y="10"/>
            <a:ext cx="9669642" cy="6857990"/>
          </a:xfrm>
          <a:prstGeom prst="rect">
            <a:avLst/>
          </a:prstGeom>
          <a:noFill/>
        </p:spPr>
      </p:pic>
      <p:sp>
        <p:nvSpPr>
          <p:cNvPr id="287" name="Rectangle 286">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Google Shape;279;p11"/>
          <p:cNvSpPr txBox="1">
            <a:spLocks noGrp="1"/>
          </p:cNvSpPr>
          <p:nvPr>
            <p:ph type="title"/>
          </p:nvPr>
        </p:nvSpPr>
        <p:spPr>
          <a:xfrm>
            <a:off x="7531610" y="365125"/>
            <a:ext cx="3822189" cy="1899912"/>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000"/>
              <a:buFont typeface="Century Gothic"/>
              <a:buNone/>
            </a:pPr>
            <a:r>
              <a:rPr lang="es-CO" sz="4000"/>
              <a:t>RESOLUCIÓN 0825 DE 2018</a:t>
            </a:r>
          </a:p>
        </p:txBody>
      </p:sp>
      <p:sp>
        <p:nvSpPr>
          <p:cNvPr id="280" name="Google Shape;280;p11"/>
          <p:cNvSpPr txBox="1">
            <a:spLocks noGrp="1"/>
          </p:cNvSpPr>
          <p:nvPr>
            <p:ph idx="1"/>
          </p:nvPr>
        </p:nvSpPr>
        <p:spPr>
          <a:xfrm>
            <a:off x="6096000" y="2434201"/>
            <a:ext cx="5257799" cy="3742762"/>
          </a:xfrm>
          <a:prstGeom prst="rect">
            <a:avLst/>
          </a:prstGeom>
          <a:solidFill>
            <a:srgbClr val="EBEBEB"/>
          </a:solidFill>
        </p:spPr>
        <p:txBody>
          <a:bodyPr spcFirstLastPara="1" lIns="91425" tIns="45700" rIns="91425" bIns="45700" anchorCtr="0">
            <a:normAutofit lnSpcReduction="10000"/>
          </a:bodyPr>
          <a:lstStyle/>
          <a:p>
            <a:pPr marL="228600" lvl="0" indent="-279400" algn="just" rtl="0">
              <a:spcBef>
                <a:spcPts val="0"/>
              </a:spcBef>
              <a:spcAft>
                <a:spcPts val="600"/>
              </a:spcAft>
              <a:buClr>
                <a:schemeClr val="dk1"/>
              </a:buClr>
              <a:buSzPts val="4400"/>
              <a:buChar char="•"/>
            </a:pPr>
            <a:r>
              <a:rPr lang="es-CO" sz="3200" b="0" i="0" u="none" strike="noStrike" dirty="0">
                <a:latin typeface="Arial"/>
                <a:ea typeface="Arial"/>
                <a:cs typeface="Arial"/>
                <a:sym typeface="Arial"/>
              </a:rPr>
              <a:t>Los adolescentes </a:t>
            </a:r>
            <a:r>
              <a:rPr lang="es-CO" sz="3200" b="1" i="0" u="none" strike="noStrike" dirty="0">
                <a:latin typeface="Arial"/>
                <a:ea typeface="Arial"/>
                <a:cs typeface="Arial"/>
                <a:sym typeface="Arial"/>
              </a:rPr>
              <a:t>entre 14 y 18 años </a:t>
            </a:r>
            <a:r>
              <a:rPr lang="es-CO" sz="3200" b="0" i="0" u="none" strike="noStrike" dirty="0">
                <a:latin typeface="Arial"/>
                <a:ea typeface="Arial"/>
                <a:cs typeface="Arial"/>
                <a:sym typeface="Arial"/>
              </a:rPr>
              <a:t>podrán manifestar sus preferencias de manera anticipada por medio de un DVA si encuentran en la capacidad de tomar decisiones sobre este ámbito médico. </a:t>
            </a:r>
            <a:endParaRPr lang="es-CO"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p:cNvGrpSpPr/>
        <p:nvPr/>
      </p:nvGrpSpPr>
      <p:grpSpPr>
        <a:xfrm>
          <a:off x="0" y="0"/>
          <a:ext cx="0" cy="0"/>
          <a:chOff x="0" y="0"/>
          <a:chExt cx="0" cy="0"/>
        </a:xfrm>
      </p:grpSpPr>
      <p:sp useBgFill="1">
        <p:nvSpPr>
          <p:cNvPr id="292" name="Rectangle 291">
            <a:extLst>
              <a:ext uri="{FF2B5EF4-FFF2-40B4-BE49-F238E27FC236}">
                <a16:creationId xmlns="" xmlns:a16="http://schemas.microsoft.com/office/drawing/2014/main" id="{2B97F24A-32CE-4C1C-A50D-3016B394DC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Google Shape;286;p12"/>
          <p:cNvSpPr txBox="1">
            <a:spLocks noGrp="1"/>
          </p:cNvSpPr>
          <p:nvPr>
            <p:ph type="title"/>
          </p:nvPr>
        </p:nvSpPr>
        <p:spPr>
          <a:xfrm>
            <a:off x="630936" y="639520"/>
            <a:ext cx="3429000" cy="1719072"/>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ts val="4000"/>
              <a:buFont typeface="Century Gothic"/>
              <a:buNone/>
            </a:pPr>
            <a:r>
              <a:rPr lang="es-CO" sz="4200" b="1"/>
              <a:t>RESOLUCIÓN 0825 DE 2018</a:t>
            </a:r>
          </a:p>
        </p:txBody>
      </p:sp>
      <p:sp>
        <p:nvSpPr>
          <p:cNvPr id="294" name="sketch line">
            <a:extLst>
              <a:ext uri="{FF2B5EF4-FFF2-40B4-BE49-F238E27FC236}">
                <a16:creationId xmlns="" xmlns:a16="http://schemas.microsoft.com/office/drawing/2014/main" id="{CD8B4F24-440B-49E9-B85D-733523DC06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Google Shape;287;p12"/>
          <p:cNvSpPr txBox="1">
            <a:spLocks noGrp="1"/>
          </p:cNvSpPr>
          <p:nvPr>
            <p:ph idx="1"/>
          </p:nvPr>
        </p:nvSpPr>
        <p:spPr>
          <a:xfrm>
            <a:off x="630936" y="2807208"/>
            <a:ext cx="4472492" cy="3410712"/>
          </a:xfrm>
          <a:prstGeom prst="rect">
            <a:avLst/>
          </a:prstGeom>
        </p:spPr>
        <p:txBody>
          <a:bodyPr spcFirstLastPara="1" lIns="91425" tIns="45700" rIns="91425" bIns="45700" anchor="t" anchorCtr="0">
            <a:normAutofit/>
          </a:bodyPr>
          <a:lstStyle/>
          <a:p>
            <a:pPr marL="0" lvl="0" indent="0" algn="just" rtl="0">
              <a:spcBef>
                <a:spcPts val="0"/>
              </a:spcBef>
              <a:spcAft>
                <a:spcPts val="0"/>
              </a:spcAft>
              <a:buClr>
                <a:schemeClr val="dk1"/>
              </a:buClr>
              <a:buSzPct val="100000"/>
              <a:buNone/>
            </a:pPr>
            <a:r>
              <a:rPr lang="es-CO" b="0" i="0" u="none" strike="noStrike" dirty="0">
                <a:latin typeface="Arial"/>
                <a:ea typeface="Arial"/>
                <a:cs typeface="Arial"/>
                <a:sym typeface="Arial"/>
              </a:rPr>
              <a:t>Al momento de hacer la solicitud, quienes ejerzan la patria potestad de </a:t>
            </a:r>
            <a:r>
              <a:rPr lang="es-CO" b="1" i="0" u="none" strike="noStrike" dirty="0">
                <a:latin typeface="Arial"/>
                <a:ea typeface="Arial"/>
                <a:cs typeface="Arial"/>
                <a:sym typeface="Arial"/>
              </a:rPr>
              <a:t>los menores de edad entre 6 y 14 años</a:t>
            </a:r>
            <a:r>
              <a:rPr lang="es-CO" b="0" i="0" u="none" strike="noStrike" dirty="0">
                <a:latin typeface="Arial"/>
                <a:ea typeface="Arial"/>
                <a:cs typeface="Arial"/>
                <a:sym typeface="Arial"/>
              </a:rPr>
              <a:t> deberán expresar que están de acuerdo con la solicitud del procedimiento. </a:t>
            </a:r>
            <a:endParaRPr lang="es-CO" dirty="0"/>
          </a:p>
          <a:p>
            <a:pPr marL="228600" lvl="0" indent="-130810" rtl="0">
              <a:spcBef>
                <a:spcPts val="1000"/>
              </a:spcBef>
              <a:spcAft>
                <a:spcPts val="0"/>
              </a:spcAft>
              <a:buClr>
                <a:schemeClr val="dk1"/>
              </a:buClr>
              <a:buSzPct val="100000"/>
              <a:buNone/>
            </a:pPr>
            <a:endParaRPr lang="es-CO" sz="2200" dirty="0"/>
          </a:p>
        </p:txBody>
      </p:sp>
      <p:pic>
        <p:nvPicPr>
          <p:cNvPr id="285" name="Google Shape;285;p12" descr="Mano con lápiz sombreando círculos en una hoja"/>
          <p:cNvPicPr preferRelativeResize="0"/>
          <p:nvPr/>
        </p:nvPicPr>
        <p:blipFill rotWithShape="1">
          <a:blip r:embed="rId3"/>
          <a:srcRect t="872" b="2560"/>
          <a:stretch/>
        </p:blipFill>
        <p:spPr>
          <a:xfrm>
            <a:off x="5737412" y="1487299"/>
            <a:ext cx="5820604" cy="38834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4">
          <a:extLst>
            <a:ext uri="{FF2B5EF4-FFF2-40B4-BE49-F238E27FC236}">
              <a16:creationId xmlns="" xmlns:a16="http://schemas.microsoft.com/office/drawing/2014/main" id="{BFDDD683-D172-316A-9BB2-DADFAC25F752}"/>
            </a:ext>
          </a:extLst>
        </p:cNvPr>
        <p:cNvGrpSpPr/>
        <p:nvPr/>
      </p:nvGrpSpPr>
      <p:grpSpPr>
        <a:xfrm>
          <a:off x="0" y="0"/>
          <a:ext cx="0" cy="0"/>
          <a:chOff x="0" y="0"/>
          <a:chExt cx="0" cy="0"/>
        </a:xfrm>
      </p:grpSpPr>
      <p:sp>
        <p:nvSpPr>
          <p:cNvPr id="292" name="!!Rectangle">
            <a:extLst>
              <a:ext uri="{FF2B5EF4-FFF2-40B4-BE49-F238E27FC236}">
                <a16:creationId xmlns="" xmlns:a16="http://schemas.microsoft.com/office/drawing/2014/main" id="{362810D9-2C5A-477D-949C-C191895477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5" name="Google Shape;285;p12" descr="Mano con lápiz sombreando círculos en una hoja">
            <a:extLst>
              <a:ext uri="{FF2B5EF4-FFF2-40B4-BE49-F238E27FC236}">
                <a16:creationId xmlns="" xmlns:a16="http://schemas.microsoft.com/office/drawing/2014/main" id="{113C5EBA-69B9-751F-33A0-A8A567D5ABEB}"/>
              </a:ext>
            </a:extLst>
          </p:cNvPr>
          <p:cNvPicPr preferRelativeResize="0"/>
          <p:nvPr/>
        </p:nvPicPr>
        <p:blipFill rotWithShape="1">
          <a:blip r:embed="rId3">
            <a:alphaModFix amt="55000"/>
          </a:blip>
          <a:srcRect b="3433"/>
          <a:stretch/>
        </p:blipFill>
        <p:spPr>
          <a:xfrm>
            <a:off x="20" y="-9107"/>
            <a:ext cx="12191980" cy="6858000"/>
          </a:xfrm>
          <a:prstGeom prst="rect">
            <a:avLst/>
          </a:prstGeom>
          <a:noFill/>
        </p:spPr>
      </p:pic>
      <p:sp>
        <p:nvSpPr>
          <p:cNvPr id="286" name="Google Shape;286;p12">
            <a:extLst>
              <a:ext uri="{FF2B5EF4-FFF2-40B4-BE49-F238E27FC236}">
                <a16:creationId xmlns="" xmlns:a16="http://schemas.microsoft.com/office/drawing/2014/main" id="{9738BC88-9069-F193-1B9D-E67E19A6EEA6}"/>
              </a:ext>
            </a:extLst>
          </p:cNvPr>
          <p:cNvSpPr txBox="1">
            <a:spLocks noGrp="1"/>
          </p:cNvSpPr>
          <p:nvPr>
            <p:ph type="title"/>
          </p:nvPr>
        </p:nvSpPr>
        <p:spPr>
          <a:xfrm>
            <a:off x="686834" y="591344"/>
            <a:ext cx="3602778" cy="5585619"/>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000"/>
              <a:buFont typeface="Century Gothic"/>
              <a:buNone/>
            </a:pPr>
            <a:r>
              <a:rPr lang="es-CO" sz="3700" b="1" dirty="0">
                <a:solidFill>
                  <a:srgbClr val="FFFFFF"/>
                </a:solidFill>
              </a:rPr>
              <a:t>RESOLUCIÓN 0825 DE 2018</a:t>
            </a:r>
          </a:p>
        </p:txBody>
      </p:sp>
      <p:sp>
        <p:nvSpPr>
          <p:cNvPr id="294" name="Arc 293">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7" name="Google Shape;287;p12">
            <a:extLst>
              <a:ext uri="{FF2B5EF4-FFF2-40B4-BE49-F238E27FC236}">
                <a16:creationId xmlns="" xmlns:a16="http://schemas.microsoft.com/office/drawing/2014/main" id="{D3A3B635-43CB-39E2-8664-D1E8C020D68D}"/>
              </a:ext>
            </a:extLst>
          </p:cNvPr>
          <p:cNvSpPr txBox="1">
            <a:spLocks noGrp="1"/>
          </p:cNvSpPr>
          <p:nvPr>
            <p:ph idx="1"/>
          </p:nvPr>
        </p:nvSpPr>
        <p:spPr>
          <a:xfrm>
            <a:off x="4447308" y="591344"/>
            <a:ext cx="6906491" cy="5585619"/>
          </a:xfrm>
          <a:prstGeom prst="rect">
            <a:avLst/>
          </a:prstGeom>
        </p:spPr>
        <p:txBody>
          <a:bodyPr spcFirstLastPara="1" lIns="91425" tIns="45700" rIns="91425" bIns="45700" anchor="ctr" anchorCtr="0">
            <a:normAutofit/>
          </a:bodyPr>
          <a:lstStyle/>
          <a:p>
            <a:pPr marL="0" lvl="0" indent="0" algn="just" rtl="0">
              <a:spcBef>
                <a:spcPts val="1000"/>
              </a:spcBef>
              <a:spcAft>
                <a:spcPts val="0"/>
              </a:spcAft>
              <a:buClr>
                <a:schemeClr val="dk1"/>
              </a:buClr>
              <a:buSzPct val="100000"/>
              <a:buNone/>
            </a:pPr>
            <a:r>
              <a:rPr lang="es-CO" sz="3200" b="1" i="0" u="none" strike="noStrike" dirty="0">
                <a:solidFill>
                  <a:srgbClr val="FFFFFF"/>
                </a:solidFill>
                <a:latin typeface="Arial"/>
                <a:ea typeface="Arial"/>
                <a:cs typeface="Arial"/>
                <a:sym typeface="Arial"/>
              </a:rPr>
              <a:t>Para los adolescentes entre 14 y 17 años NO es obligatorio contar con la participación de los adultos que ejercen la patria potestad. </a:t>
            </a:r>
            <a:r>
              <a:rPr lang="es-CO" sz="3200" b="0" i="0" u="none" strike="noStrike" dirty="0">
                <a:solidFill>
                  <a:srgbClr val="FFFFFF"/>
                </a:solidFill>
                <a:latin typeface="Arial"/>
                <a:ea typeface="Arial"/>
                <a:cs typeface="Arial"/>
                <a:sym typeface="Arial"/>
              </a:rPr>
              <a:t>Cuando la persona tome la decisión de practicar el procedimiento, se le informara a quienes ejerce la patria potestad sobre la voluntad expresadas.</a:t>
            </a:r>
            <a:endParaRPr lang="es-CO" sz="3200" dirty="0">
              <a:solidFill>
                <a:srgbClr val="FFFFFF"/>
              </a:solidFill>
            </a:endParaRPr>
          </a:p>
          <a:p>
            <a:pPr marL="228600" lvl="0" indent="-130810" rtl="0">
              <a:spcBef>
                <a:spcPts val="1000"/>
              </a:spcBef>
              <a:spcAft>
                <a:spcPts val="0"/>
              </a:spcAft>
              <a:buClr>
                <a:schemeClr val="dk1"/>
              </a:buClr>
              <a:buSzPct val="100000"/>
              <a:buNone/>
            </a:pPr>
            <a:endParaRPr lang="es-CO" dirty="0">
              <a:solidFill>
                <a:srgbClr val="FFFFFF"/>
              </a:solidFill>
            </a:endParaRPr>
          </a:p>
        </p:txBody>
      </p:sp>
    </p:spTree>
    <p:extLst>
      <p:ext uri="{BB962C8B-B14F-4D97-AF65-F5344CB8AC3E}">
        <p14:creationId xmlns:p14="http://schemas.microsoft.com/office/powerpoint/2010/main" val="1861513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pic>
        <p:nvPicPr>
          <p:cNvPr id="292" name="Google Shape;292;p13"/>
          <p:cNvPicPr preferRelativeResize="0"/>
          <p:nvPr/>
        </p:nvPicPr>
        <p:blipFill rotWithShape="1">
          <a:blip r:embed="rId3">
            <a:alphaModFix amt="30000"/>
          </a:blip>
          <a:srcRect l="6667"/>
          <a:stretch/>
        </p:blipFill>
        <p:spPr>
          <a:xfrm>
            <a:off x="20" y="10"/>
            <a:ext cx="12191980" cy="6857990"/>
          </a:xfrm>
          <a:prstGeom prst="rect">
            <a:avLst/>
          </a:prstGeom>
          <a:noFill/>
          <a:ln>
            <a:noFill/>
          </a:ln>
        </p:spPr>
      </p:pic>
      <p:sp>
        <p:nvSpPr>
          <p:cNvPr id="293" name="Google Shape;293;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a:t>RESOLUCIÓN 8430 DE 1993 </a:t>
            </a:r>
            <a:endParaRPr/>
          </a:p>
        </p:txBody>
      </p:sp>
      <p:sp>
        <p:nvSpPr>
          <p:cNvPr id="294" name="Google Shape;294;p13"/>
          <p:cNvSpPr txBox="1">
            <a:spLocks noGrp="1"/>
          </p:cNvSpPr>
          <p:nvPr>
            <p:ph idx="1"/>
          </p:nvPr>
        </p:nvSpPr>
        <p:spPr>
          <a:xfrm>
            <a:off x="304800" y="2194560"/>
            <a:ext cx="11689080" cy="4024125"/>
          </a:xfrm>
          <a:prstGeom prst="rect">
            <a:avLst/>
          </a:prstGeom>
          <a:noFill/>
          <a:ln>
            <a:noFill/>
          </a:ln>
        </p:spPr>
        <p:txBody>
          <a:bodyPr spcFirstLastPara="1" wrap="square" lIns="91425" tIns="45700" rIns="91425" bIns="45700" anchor="t" anchorCtr="0">
            <a:noAutofit/>
          </a:bodyPr>
          <a:lstStyle/>
          <a:p>
            <a:pPr marL="228600" lvl="0" indent="-254000" algn="just" rtl="0">
              <a:lnSpc>
                <a:spcPct val="90000"/>
              </a:lnSpc>
              <a:spcBef>
                <a:spcPts val="0"/>
              </a:spcBef>
              <a:spcAft>
                <a:spcPts val="0"/>
              </a:spcAft>
              <a:buClr>
                <a:schemeClr val="dk1"/>
              </a:buClr>
              <a:buSzPts val="4000"/>
              <a:buChar char="•"/>
            </a:pPr>
            <a:r>
              <a:rPr lang="es-CO" sz="4000" dirty="0">
                <a:latin typeface="Times New Roman"/>
                <a:ea typeface="Times New Roman"/>
                <a:cs typeface="Times New Roman"/>
                <a:sym typeface="Times New Roman"/>
              </a:rPr>
              <a:t>E</a:t>
            </a:r>
            <a:r>
              <a:rPr lang="es-CO" sz="4000" b="0" i="0" u="none" strike="noStrike" dirty="0">
                <a:latin typeface="Times New Roman"/>
                <a:ea typeface="Times New Roman"/>
                <a:cs typeface="Times New Roman"/>
                <a:sym typeface="Times New Roman"/>
              </a:rPr>
              <a:t>stablece que se debe obtener certificación de un neurólogo, psiquiatra o sicólogo, sobre la capacidad de entendimiento, razonamiento y lógica del individuo. Cuando la capacidad mental y el estado sicológico del menor lo permitan, se deberá obtener, además, su aceptación para ser sujeto de investigación, después de explicársele su participación en el estudio.</a:t>
            </a:r>
            <a:endParaRPr sz="4000" dirty="0"/>
          </a:p>
        </p:txBody>
      </p:sp>
      <p:sp>
        <p:nvSpPr>
          <p:cNvPr id="295" name="Google Shape;295;p13"/>
          <p:cNvSpPr txBox="1"/>
          <p:nvPr/>
        </p:nvSpPr>
        <p:spPr>
          <a:xfrm>
            <a:off x="9200476" y="6657945"/>
            <a:ext cx="2991524"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BY-SA-NC</a:t>
            </a:r>
            <a:endParaRPr sz="7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14"/>
          <p:cNvPicPr preferRelativeResize="0"/>
          <p:nvPr/>
        </p:nvPicPr>
        <p:blipFill rotWithShape="1">
          <a:blip r:embed="rId3">
            <a:alphaModFix amt="30000"/>
          </a:blip>
          <a:srcRect t="5713" b="4286"/>
          <a:stretch/>
        </p:blipFill>
        <p:spPr>
          <a:xfrm>
            <a:off x="20" y="10"/>
            <a:ext cx="12191980" cy="6857990"/>
          </a:xfrm>
          <a:prstGeom prst="rect">
            <a:avLst/>
          </a:prstGeom>
          <a:noFill/>
          <a:ln>
            <a:noFill/>
          </a:ln>
        </p:spPr>
      </p:pic>
      <p:sp>
        <p:nvSpPr>
          <p:cNvPr id="301" name="Google Shape;301;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a:t>RESOLUCIÓN 051 DE 2023</a:t>
            </a:r>
            <a:endParaRPr/>
          </a:p>
        </p:txBody>
      </p:sp>
      <p:sp>
        <p:nvSpPr>
          <p:cNvPr id="302" name="Google Shape;302;p14"/>
          <p:cNvSpPr txBox="1">
            <a:spLocks noGrp="1"/>
          </p:cNvSpPr>
          <p:nvPr>
            <p:ph idx="1"/>
          </p:nvPr>
        </p:nvSpPr>
        <p:spPr>
          <a:prstGeom prst="rect">
            <a:avLst/>
          </a:prstGeom>
          <a:noFill/>
          <a:ln>
            <a:noFill/>
          </a:ln>
        </p:spPr>
        <p:txBody>
          <a:bodyPr spcFirstLastPara="1" wrap="square" lIns="91425" tIns="45700" rIns="91425" bIns="45700" anchor="t" anchorCtr="0">
            <a:normAutofit fontScale="77500" lnSpcReduction="20000"/>
          </a:bodyPr>
          <a:lstStyle/>
          <a:p>
            <a:pPr marL="0" lvl="0" indent="0" algn="just" rtl="0">
              <a:lnSpc>
                <a:spcPct val="90000"/>
              </a:lnSpc>
              <a:spcBef>
                <a:spcPts val="0"/>
              </a:spcBef>
              <a:spcAft>
                <a:spcPts val="0"/>
              </a:spcAft>
              <a:buClr>
                <a:schemeClr val="dk1"/>
              </a:buClr>
              <a:buSzPct val="100000"/>
              <a:buNone/>
            </a:pPr>
            <a:r>
              <a:rPr lang="es-CO" sz="4400" b="1">
                <a:latin typeface="Helvetica Neue"/>
                <a:ea typeface="Helvetica Neue"/>
                <a:cs typeface="Helvetica Neue"/>
                <a:sym typeface="Helvetica Neue"/>
              </a:rPr>
              <a:t>Por medio del cual se adopta la regulación única para la atención integral en salud frente a la Interrupción Voluntaria del Embarazo (IVE) y se modifica el numeral 4.2 del Lineamiento Técnico y Operativo de la Ruta Integral de Atención en Salud Materno Perinatal adoptado mediante la Resolución 3280 de 2018 </a:t>
            </a:r>
            <a:endParaRPr sz="4400" b="1"/>
          </a:p>
          <a:p>
            <a:pPr marL="228600" lvl="0" indent="-33020" algn="just" rtl="0">
              <a:lnSpc>
                <a:spcPct val="90000"/>
              </a:lnSpc>
              <a:spcBef>
                <a:spcPts val="1000"/>
              </a:spcBef>
              <a:spcAft>
                <a:spcPts val="0"/>
              </a:spcAft>
              <a:buClr>
                <a:schemeClr val="dk1"/>
              </a:buClr>
              <a:buSzPct val="100000"/>
              <a:buNone/>
            </a:pPr>
            <a:endParaRPr sz="4400"/>
          </a:p>
          <a:p>
            <a:pPr marL="228600" lvl="0" indent="-228600" algn="just" rtl="0">
              <a:lnSpc>
                <a:spcPct val="90000"/>
              </a:lnSpc>
              <a:spcBef>
                <a:spcPts val="1000"/>
              </a:spcBef>
              <a:spcAft>
                <a:spcPts val="0"/>
              </a:spcAft>
              <a:buClr>
                <a:schemeClr val="dk1"/>
              </a:buClr>
              <a:buSzPct val="100000"/>
              <a:buChar char="•"/>
            </a:pPr>
            <a:r>
              <a:rPr lang="es-CO" sz="4400">
                <a:latin typeface="Helvetica Neue"/>
                <a:ea typeface="Helvetica Neue"/>
                <a:cs typeface="Helvetica Neue"/>
                <a:sym typeface="Helvetica Neue"/>
              </a:rPr>
              <a:t>Las menores de edad pueden decidir la interrupción voluntaria del embarazo autónomamente sin que sea necesaria la autorización de terceros. </a:t>
            </a:r>
            <a:endParaRPr sz="4400"/>
          </a:p>
          <a:p>
            <a:pPr marL="228600" lvl="0" indent="-130810" algn="l" rtl="0">
              <a:lnSpc>
                <a:spcPct val="90000"/>
              </a:lnSpc>
              <a:spcBef>
                <a:spcPts val="1000"/>
              </a:spcBef>
              <a:spcAft>
                <a:spcPts val="0"/>
              </a:spcAft>
              <a:buClr>
                <a:schemeClr val="dk1"/>
              </a:buClr>
              <a:buSzPct val="100000"/>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5"/>
          <p:cNvSpPr txBox="1">
            <a:spLocks noGrp="1"/>
          </p:cNvSpPr>
          <p:nvPr>
            <p:ph type="title"/>
          </p:nvPr>
        </p:nvSpPr>
        <p:spPr>
          <a:xfrm>
            <a:off x="2133600" y="609600"/>
            <a:ext cx="7634808" cy="13208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Century Gothic"/>
              <a:buNone/>
            </a:pPr>
            <a:r>
              <a:rPr lang="es-CO"/>
              <a:t>CONSENTIMIENTO Y ASENTIMIENTO EN INVESTIGACION </a:t>
            </a:r>
            <a:endParaRPr/>
          </a:p>
        </p:txBody>
      </p:sp>
      <p:pic>
        <p:nvPicPr>
          <p:cNvPr id="308" name="Google Shape;308;p15"/>
          <p:cNvPicPr preferRelativeResize="0">
            <a:picLocks noGrp="1"/>
          </p:cNvPicPr>
          <p:nvPr>
            <p:ph idx="1"/>
          </p:nvPr>
        </p:nvPicPr>
        <p:blipFill rotWithShape="1">
          <a:blip r:embed="rId3">
            <a:alphaModFix/>
          </a:blip>
          <a:srcRect b="16308"/>
          <a:stretch/>
        </p:blipFill>
        <p:spPr>
          <a:xfrm>
            <a:off x="2133601" y="2132857"/>
            <a:ext cx="6842125" cy="3312367"/>
          </a:xfrm>
          <a:prstGeom prst="rect">
            <a:avLst/>
          </a:prstGeom>
          <a:noFill/>
          <a:ln w="9525" cap="flat" cmpd="sng">
            <a:solidFill>
              <a:srgbClr val="333333"/>
            </a:solidFill>
            <a:prstDash val="solid"/>
            <a:round/>
            <a:headEnd type="none" w="sm" len="sm"/>
            <a:tailEnd type="none" w="sm" len="sm"/>
          </a:ln>
        </p:spPr>
      </p:pic>
      <p:sp>
        <p:nvSpPr>
          <p:cNvPr id="309" name="Google Shape;309;p15"/>
          <p:cNvSpPr txBox="1"/>
          <p:nvPr/>
        </p:nvSpPr>
        <p:spPr>
          <a:xfrm>
            <a:off x="2279576" y="6296210"/>
            <a:ext cx="676875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
                <a:solidFill>
                  <a:schemeClr val="dk1"/>
                </a:solidFill>
                <a:latin typeface="Arial"/>
                <a:ea typeface="Arial"/>
                <a:cs typeface="Arial"/>
                <a:sym typeface="Arial"/>
              </a:rPr>
              <a:t>cien. tecnol. salud. vis. ocul. / vol. 16, no. 1 / enero-junio del 2018 / pp. 75-87 / issn: 1692-8415 / issn-e: 2389-8801 </a:t>
            </a:r>
            <a:endParaRPr sz="8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2"/>
          <p:cNvPicPr preferRelativeResize="0"/>
          <p:nvPr/>
        </p:nvPicPr>
        <p:blipFill rotWithShape="1">
          <a:blip r:embed="rId3">
            <a:alphaModFix amt="20000"/>
          </a:blip>
          <a:srcRect t="6239" b="9175"/>
          <a:stretch/>
        </p:blipFill>
        <p:spPr>
          <a:xfrm>
            <a:off x="0" y="10"/>
            <a:ext cx="12191980" cy="6857990"/>
          </a:xfrm>
          <a:prstGeom prst="rect">
            <a:avLst/>
          </a:prstGeom>
          <a:noFill/>
          <a:ln>
            <a:noFill/>
          </a:ln>
        </p:spPr>
      </p:pic>
      <p:sp>
        <p:nvSpPr>
          <p:cNvPr id="156" name="Google Shape;156;p2"/>
          <p:cNvSpPr txBox="1">
            <a:spLocks noGrp="1"/>
          </p:cNvSpPr>
          <p:nvPr>
            <p:ph type="title"/>
          </p:nvPr>
        </p:nvSpPr>
        <p:spPr>
          <a:xfrm>
            <a:off x="1371590" y="2094971"/>
            <a:ext cx="9448800" cy="18250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entury Gothic"/>
              <a:buNone/>
            </a:pPr>
            <a:r>
              <a:rPr lang="es-CO" sz="6000" b="1"/>
              <a:t>NO TENGO CONFLICTO DE INTERES</a:t>
            </a:r>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6"/>
          <p:cNvPicPr preferRelativeResize="0"/>
          <p:nvPr/>
        </p:nvPicPr>
        <p:blipFill rotWithShape="1">
          <a:blip r:embed="rId3">
            <a:alphaModFix amt="40000"/>
          </a:blip>
          <a:srcRect b="10000"/>
          <a:stretch/>
        </p:blipFill>
        <p:spPr>
          <a:xfrm>
            <a:off x="0" y="10"/>
            <a:ext cx="12191980" cy="6857990"/>
          </a:xfrm>
          <a:prstGeom prst="rect">
            <a:avLst/>
          </a:prstGeom>
          <a:noFill/>
          <a:ln>
            <a:noFill/>
          </a:ln>
        </p:spPr>
      </p:pic>
      <p:sp>
        <p:nvSpPr>
          <p:cNvPr id="315" name="Google Shape;315;p16"/>
          <p:cNvSpPr txBox="1">
            <a:spLocks noGrp="1"/>
          </p:cNvSpPr>
          <p:nvPr>
            <p:ph type="title"/>
          </p:nvPr>
        </p:nvSpPr>
        <p:spPr>
          <a:xfrm>
            <a:off x="1236217" y="1503882"/>
            <a:ext cx="9448800" cy="182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Century Gothic"/>
              <a:buNone/>
            </a:pPr>
            <a:r>
              <a:rPr lang="es-CO" sz="6600" b="1"/>
              <a:t>FUTURO</a:t>
            </a:r>
            <a:endParaRPr/>
          </a:p>
        </p:txBody>
      </p:sp>
      <p:sp>
        <p:nvSpPr>
          <p:cNvPr id="316" name="Google Shape;316;p16"/>
          <p:cNvSpPr txBox="1"/>
          <p:nvPr/>
        </p:nvSpPr>
        <p:spPr>
          <a:xfrm>
            <a:off x="9178034" y="6657945"/>
            <a:ext cx="30139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BY-NC-ND</a:t>
            </a:r>
            <a:endParaRPr sz="7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pic>
        <p:nvPicPr>
          <p:cNvPr id="321" name="Google Shape;321;p17"/>
          <p:cNvPicPr preferRelativeResize="0"/>
          <p:nvPr/>
        </p:nvPicPr>
        <p:blipFill rotWithShape="1">
          <a:blip r:embed="rId3">
            <a:alphaModFix/>
          </a:blip>
          <a:srcRect/>
          <a:stretch/>
        </p:blipFill>
        <p:spPr>
          <a:xfrm>
            <a:off x="0" y="0"/>
            <a:ext cx="12192000" cy="1441450"/>
          </a:xfrm>
          <a:prstGeom prst="rect">
            <a:avLst/>
          </a:prstGeom>
          <a:noFill/>
          <a:ln>
            <a:noFill/>
          </a:ln>
        </p:spPr>
      </p:pic>
      <p:pic>
        <p:nvPicPr>
          <p:cNvPr id="322" name="Google Shape;322;p17"/>
          <p:cNvPicPr preferRelativeResize="0"/>
          <p:nvPr/>
        </p:nvPicPr>
        <p:blipFill rotWithShape="1">
          <a:blip r:embed="rId4">
            <a:alphaModFix/>
          </a:blip>
          <a:srcRect/>
          <a:stretch/>
        </p:blipFill>
        <p:spPr>
          <a:xfrm>
            <a:off x="0" y="4375150"/>
            <a:ext cx="12192000" cy="2482850"/>
          </a:xfrm>
          <a:prstGeom prst="rect">
            <a:avLst/>
          </a:prstGeom>
          <a:noFill/>
          <a:ln>
            <a:noFill/>
          </a:ln>
        </p:spPr>
      </p:pic>
      <p:sp>
        <p:nvSpPr>
          <p:cNvPr id="323" name="Google Shape;323;p17"/>
          <p:cNvSpPr/>
          <p:nvPr/>
        </p:nvSpPr>
        <p:spPr>
          <a:xfrm>
            <a:off x="0" y="-2"/>
            <a:ext cx="12191999" cy="45437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4" name="Google Shape;324;p17"/>
          <p:cNvSpPr txBox="1">
            <a:spLocks noGrp="1"/>
          </p:cNvSpPr>
          <p:nvPr>
            <p:ph type="title"/>
          </p:nvPr>
        </p:nvSpPr>
        <p:spPr>
          <a:xfrm>
            <a:off x="5615888" y="673240"/>
            <a:ext cx="5951914" cy="3446373"/>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4800"/>
              <a:buFont typeface="Century Gothic"/>
              <a:buNone/>
            </a:pPr>
            <a:r>
              <a:rPr lang="es-CO" sz="4800" b="1"/>
              <a:t>PROYECTO RESOLUCIÓN </a:t>
            </a:r>
            <a:endParaRPr/>
          </a:p>
        </p:txBody>
      </p:sp>
      <p:sp>
        <p:nvSpPr>
          <p:cNvPr id="325" name="Google Shape;325;p17"/>
          <p:cNvSpPr/>
          <p:nvPr/>
        </p:nvSpPr>
        <p:spPr>
          <a:xfrm>
            <a:off x="-1" y="0"/>
            <a:ext cx="496638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6" name="Google Shape;326;p17"/>
          <p:cNvPicPr preferRelativeResize="0"/>
          <p:nvPr/>
        </p:nvPicPr>
        <p:blipFill rotWithShape="1">
          <a:blip r:embed="rId5">
            <a:alphaModFix/>
          </a:blip>
          <a:srcRect l="10665" r="46917"/>
          <a:stretch/>
        </p:blipFill>
        <p:spPr>
          <a:xfrm>
            <a:off x="-4" y="10"/>
            <a:ext cx="4654291" cy="6857990"/>
          </a:xfrm>
          <a:prstGeom prst="rect">
            <a:avLst/>
          </a:prstGeom>
          <a:noFill/>
          <a:ln>
            <a:noFill/>
          </a:ln>
        </p:spPr>
      </p:pic>
      <p:sp>
        <p:nvSpPr>
          <p:cNvPr id="327" name="Google Shape;327;p17"/>
          <p:cNvSpPr/>
          <p:nvPr/>
        </p:nvSpPr>
        <p:spPr>
          <a:xfrm>
            <a:off x="7946782" y="-1"/>
            <a:ext cx="4245218" cy="53671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8" name="Google Shape;328;p17"/>
          <p:cNvSpPr txBox="1"/>
          <p:nvPr/>
        </p:nvSpPr>
        <p:spPr>
          <a:xfrm>
            <a:off x="1640321" y="6657945"/>
            <a:ext cx="30139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6">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7">
                  <a:extLst>
                    <a:ext uri="{A12FA001-AC4F-418D-AE19-62706E023703}">
                      <ahyp:hlinkClr xmlns="" xmlns:ahyp="http://schemas.microsoft.com/office/drawing/2018/hyperlinkcolor" val="tx"/>
                    </a:ext>
                  </a:extLst>
                </a:hlinkClick>
              </a:rPr>
              <a:t>CC BY-NC-ND</a:t>
            </a:r>
            <a:endParaRPr sz="7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pic>
        <p:nvPicPr>
          <p:cNvPr id="333" name="Google Shape;333;p18"/>
          <p:cNvPicPr preferRelativeResize="0"/>
          <p:nvPr/>
        </p:nvPicPr>
        <p:blipFill rotWithShape="1">
          <a:blip r:embed="rId3">
            <a:alphaModFix amt="30000"/>
          </a:blip>
          <a:srcRect t="5858"/>
          <a:stretch/>
        </p:blipFill>
        <p:spPr>
          <a:xfrm>
            <a:off x="20" y="10"/>
            <a:ext cx="12191980" cy="6857990"/>
          </a:xfrm>
          <a:prstGeom prst="rect">
            <a:avLst/>
          </a:prstGeom>
          <a:noFill/>
          <a:ln>
            <a:noFill/>
          </a:ln>
        </p:spPr>
      </p:pic>
      <p:sp>
        <p:nvSpPr>
          <p:cNvPr id="334" name="Google Shape;334;p18"/>
          <p:cNvSpPr txBox="1">
            <a:spLocks noGrp="1"/>
          </p:cNvSpPr>
          <p:nvPr>
            <p:ph type="title"/>
          </p:nvPr>
        </p:nvSpPr>
        <p:spPr>
          <a:xfrm>
            <a:off x="1661160" y="764373"/>
            <a:ext cx="9845040" cy="129302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800"/>
              <a:buFont typeface="Century Gothic"/>
              <a:buNone/>
            </a:pPr>
            <a:r>
              <a:rPr lang="es-CO" sz="4800"/>
              <a:t>RESOLUCION MINISTERIO DE SALUD Y PROYECCION SOCIAL</a:t>
            </a:r>
            <a:endParaRPr/>
          </a:p>
        </p:txBody>
      </p:sp>
      <p:sp>
        <p:nvSpPr>
          <p:cNvPr id="335" name="Google Shape;335;p18"/>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None/>
            </a:pPr>
            <a:r>
              <a:rPr lang="es-CO" sz="4400"/>
              <a:t>Por la cual se adoptan las medidas para garantizar el acceso, autonomía y consentimiento informado de niñas, niños y adolescentes en la atención en salud. </a:t>
            </a:r>
            <a:endParaRPr sz="4400"/>
          </a:p>
          <a:p>
            <a:pPr marL="0" lvl="0" indent="101600" algn="l" rtl="0">
              <a:lnSpc>
                <a:spcPct val="90000"/>
              </a:lnSpc>
              <a:spcBef>
                <a:spcPts val="1000"/>
              </a:spcBef>
              <a:spcAft>
                <a:spcPts val="0"/>
              </a:spcAft>
              <a:buClr>
                <a:schemeClr val="dk1"/>
              </a:buClr>
              <a:buSzPts val="1600"/>
              <a:buFont typeface="Arial"/>
              <a:buNone/>
            </a:pP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9"/>
        <p:cNvGrpSpPr/>
        <p:nvPr/>
      </p:nvGrpSpPr>
      <p:grpSpPr>
        <a:xfrm>
          <a:off x="0" y="0"/>
          <a:ext cx="0" cy="0"/>
          <a:chOff x="0" y="0"/>
          <a:chExt cx="0" cy="0"/>
        </a:xfrm>
      </p:grpSpPr>
      <p:pic>
        <p:nvPicPr>
          <p:cNvPr id="340" name="Google Shape;340;p19" descr="Un grupo de figuras de palos de madera multicolores"/>
          <p:cNvPicPr preferRelativeResize="0"/>
          <p:nvPr/>
        </p:nvPicPr>
        <p:blipFill rotWithShape="1">
          <a:blip r:embed="rId3">
            <a:alphaModFix amt="20000"/>
          </a:blip>
          <a:srcRect t="12232" b="6541"/>
          <a:stretch/>
        </p:blipFill>
        <p:spPr>
          <a:xfrm>
            <a:off x="20" y="10"/>
            <a:ext cx="12191980" cy="6857990"/>
          </a:xfrm>
          <a:prstGeom prst="rect">
            <a:avLst/>
          </a:prstGeom>
          <a:noFill/>
          <a:ln>
            <a:noFill/>
          </a:ln>
        </p:spPr>
      </p:pic>
      <p:sp>
        <p:nvSpPr>
          <p:cNvPr id="341" name="Google Shape;341;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entury Gothic"/>
              <a:buNone/>
            </a:pPr>
            <a:r>
              <a:rPr lang="es-CO" sz="4800" b="1"/>
              <a:t>RESUELVE</a:t>
            </a:r>
            <a:endParaRPr/>
          </a:p>
        </p:txBody>
      </p:sp>
      <p:sp>
        <p:nvSpPr>
          <p:cNvPr id="342" name="Google Shape;342;p19"/>
          <p:cNvSpPr txBox="1">
            <a:spLocks noGrp="1"/>
          </p:cNvSpPr>
          <p:nvPr>
            <p:ph idx="1"/>
          </p:nvPr>
        </p:nvSpPr>
        <p:spPr>
          <a:prstGeom prst="rect">
            <a:avLst/>
          </a:prstGeom>
          <a:noFill/>
          <a:ln>
            <a:noFill/>
          </a:ln>
        </p:spPr>
        <p:txBody>
          <a:bodyPr spcFirstLastPara="1" wrap="square" lIns="91425" tIns="45700" rIns="91425" bIns="45700" anchor="t" anchorCtr="0">
            <a:normAutofit fontScale="70000" lnSpcReduction="20000"/>
          </a:bodyPr>
          <a:lstStyle/>
          <a:p>
            <a:pPr marL="228600" lvl="0" indent="-228600" algn="just" rtl="0">
              <a:lnSpc>
                <a:spcPct val="120000"/>
              </a:lnSpc>
              <a:spcBef>
                <a:spcPts val="0"/>
              </a:spcBef>
              <a:spcAft>
                <a:spcPts val="0"/>
              </a:spcAft>
              <a:buClr>
                <a:schemeClr val="dk1"/>
              </a:buClr>
              <a:buSzPct val="100000"/>
              <a:buChar char="•"/>
            </a:pPr>
            <a:r>
              <a:rPr lang="es-CO" sz="4400" b="1">
                <a:latin typeface="Arial"/>
                <a:ea typeface="Arial"/>
                <a:cs typeface="Arial"/>
                <a:sym typeface="Arial"/>
              </a:rPr>
              <a:t>ARTÍCULO PRIMERO. </a:t>
            </a:r>
            <a:r>
              <a:rPr lang="es-CO" sz="4400">
                <a:latin typeface="Arial"/>
                <a:ea typeface="Arial"/>
                <a:cs typeface="Arial"/>
                <a:sym typeface="Arial"/>
              </a:rPr>
              <a:t>Objeto. Adoptar medidas para </a:t>
            </a:r>
            <a:r>
              <a:rPr lang="es-CO" sz="4400" b="1">
                <a:latin typeface="Arial"/>
                <a:ea typeface="Arial"/>
                <a:cs typeface="Arial"/>
                <a:sym typeface="Arial"/>
              </a:rPr>
              <a:t>garantizar el acceso, autonomía y consentimiento informado </a:t>
            </a:r>
            <a:r>
              <a:rPr lang="es-CO" sz="4400">
                <a:latin typeface="Arial"/>
                <a:ea typeface="Arial"/>
                <a:cs typeface="Arial"/>
                <a:sym typeface="Arial"/>
              </a:rPr>
              <a:t>de niñas, niños y adolescentes en la atención en salud </a:t>
            </a:r>
            <a:r>
              <a:rPr lang="es-CO" sz="4400" b="1">
                <a:latin typeface="Arial"/>
                <a:ea typeface="Arial"/>
                <a:cs typeface="Arial"/>
                <a:sym typeface="Arial"/>
              </a:rPr>
              <a:t>de acuerdo con la evolución de sus facultades y autonomía progresiva</a:t>
            </a:r>
            <a:r>
              <a:rPr lang="es-CO" sz="4400">
                <a:latin typeface="Times New Roman"/>
                <a:ea typeface="Times New Roman"/>
                <a:cs typeface="Times New Roman"/>
                <a:sym typeface="Times New Roman"/>
              </a:rPr>
              <a:t>, </a:t>
            </a:r>
            <a:r>
              <a:rPr lang="es-CO" sz="4400">
                <a:latin typeface="Arial"/>
                <a:ea typeface="Arial"/>
                <a:cs typeface="Arial"/>
                <a:sym typeface="Arial"/>
              </a:rPr>
              <a:t>desde un enfoque de derechos humanos, género, diferencial étnico, discapacidad, territorial, y bajo la comprensión en el marco de los derechos individuales y colectivos. </a:t>
            </a:r>
            <a:endParaRPr sz="4400"/>
          </a:p>
          <a:p>
            <a:pPr marL="228600" lvl="0" indent="-130810" algn="l" rtl="0">
              <a:lnSpc>
                <a:spcPct val="90000"/>
              </a:lnSpc>
              <a:spcBef>
                <a:spcPts val="1000"/>
              </a:spcBef>
              <a:spcAft>
                <a:spcPts val="0"/>
              </a:spcAft>
              <a:buClr>
                <a:schemeClr val="dk1"/>
              </a:buClr>
              <a:buSzPct val="100000"/>
              <a:buNone/>
            </a:pP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6"/>
        <p:cNvGrpSpPr/>
        <p:nvPr/>
      </p:nvGrpSpPr>
      <p:grpSpPr>
        <a:xfrm>
          <a:off x="0" y="0"/>
          <a:ext cx="0" cy="0"/>
          <a:chOff x="0" y="0"/>
          <a:chExt cx="0" cy="0"/>
        </a:xfrm>
      </p:grpSpPr>
      <p:sp useBgFill="1">
        <p:nvSpPr>
          <p:cNvPr id="353" name="Rectangle 352">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Google Shape;347;p20"/>
          <p:cNvSpPr txBox="1">
            <a:spLocks noGrp="1"/>
          </p:cNvSpPr>
          <p:nvPr>
            <p:ph type="title"/>
          </p:nvPr>
        </p:nvSpPr>
        <p:spPr>
          <a:xfrm>
            <a:off x="686834" y="1153572"/>
            <a:ext cx="3480438" cy="44611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4400" b="1" kern="1200" cap="none" dirty="0">
                <a:solidFill>
                  <a:srgbClr val="FFFFFF"/>
                </a:solidFill>
                <a:latin typeface="+mj-lt"/>
                <a:ea typeface="+mj-ea"/>
                <a:cs typeface="+mj-cs"/>
              </a:rPr>
              <a:t>ARTICULO TERCERO</a:t>
            </a:r>
            <a:r>
              <a:rPr lang="en-US" sz="4400" kern="1200" cap="none" dirty="0">
                <a:solidFill>
                  <a:srgbClr val="FFFFFF"/>
                </a:solidFill>
                <a:latin typeface="+mj-lt"/>
                <a:ea typeface="+mj-ea"/>
                <a:cs typeface="+mj-cs"/>
              </a:rPr>
              <a:t>. </a:t>
            </a:r>
            <a:r>
              <a:rPr lang="en-US" sz="4400" kern="1200" cap="none" dirty="0" err="1">
                <a:solidFill>
                  <a:srgbClr val="FFFFFF"/>
                </a:solidFill>
                <a:latin typeface="+mj-lt"/>
                <a:ea typeface="+mj-ea"/>
                <a:cs typeface="+mj-cs"/>
              </a:rPr>
              <a:t>Definiciones</a:t>
            </a:r>
            <a:endParaRPr lang="en-US" sz="4400" kern="1200" dirty="0">
              <a:solidFill>
                <a:srgbClr val="FFFFFF"/>
              </a:solidFill>
              <a:latin typeface="+mj-lt"/>
              <a:ea typeface="+mj-ea"/>
              <a:cs typeface="+mj-cs"/>
            </a:endParaRPr>
          </a:p>
        </p:txBody>
      </p:sp>
      <p:sp>
        <p:nvSpPr>
          <p:cNvPr id="357" name="Arc 356">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8" name="Google Shape;348;p20"/>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0" lvl="0">
              <a:spcBef>
                <a:spcPts val="0"/>
              </a:spcBef>
              <a:spcAft>
                <a:spcPts val="0"/>
              </a:spcAft>
              <a:buClr>
                <a:schemeClr val="dk1"/>
              </a:buClr>
              <a:buSzPct val="100000"/>
              <a:buFont typeface="Arial" panose="020B0604020202020204" pitchFamily="34" charset="0"/>
              <a:buChar char="•"/>
            </a:pPr>
            <a:endParaRPr lang="en-US" b="0" dirty="0">
              <a:sym typeface="Mulish"/>
            </a:endParaRPr>
          </a:p>
          <a:p>
            <a:pPr marL="0" lvl="0" indent="0" algn="just">
              <a:spcBef>
                <a:spcPts val="1000"/>
              </a:spcBef>
              <a:spcAft>
                <a:spcPts val="0"/>
              </a:spcAft>
              <a:buClr>
                <a:schemeClr val="dk1"/>
              </a:buClr>
              <a:buSzPct val="100000"/>
            </a:pPr>
            <a:r>
              <a:rPr lang="en-US" sz="3200" b="1" dirty="0" err="1">
                <a:sym typeface="Mulish"/>
              </a:rPr>
              <a:t>Evolución</a:t>
            </a:r>
            <a:r>
              <a:rPr lang="en-US" sz="3200" b="1" dirty="0">
                <a:sym typeface="Mulish"/>
              </a:rPr>
              <a:t> de </a:t>
            </a:r>
            <a:r>
              <a:rPr lang="en-US" sz="3200" b="1" dirty="0" err="1">
                <a:sym typeface="Mulish"/>
              </a:rPr>
              <a:t>Facultades</a:t>
            </a:r>
            <a:r>
              <a:rPr lang="en-US" sz="3200" b="0" dirty="0">
                <a:sym typeface="Mulish"/>
              </a:rPr>
              <a:t>: </a:t>
            </a:r>
            <a:r>
              <a:rPr lang="en-US" sz="3200" b="0" dirty="0" err="1">
                <a:sym typeface="Mulish"/>
              </a:rPr>
              <a:t>Proceso</a:t>
            </a:r>
            <a:r>
              <a:rPr lang="en-US" sz="3200" b="0" dirty="0">
                <a:sym typeface="Mulish"/>
              </a:rPr>
              <a:t> de </a:t>
            </a:r>
            <a:r>
              <a:rPr lang="en-US" sz="3200" b="1" dirty="0" err="1">
                <a:sym typeface="Mulish"/>
              </a:rPr>
              <a:t>adquisición</a:t>
            </a:r>
            <a:r>
              <a:rPr lang="en-US" sz="3200" b="1" dirty="0">
                <a:sym typeface="Mulish"/>
              </a:rPr>
              <a:t> de </a:t>
            </a:r>
            <a:r>
              <a:rPr lang="en-US" sz="3200" b="1" dirty="0" err="1">
                <a:sym typeface="Mulish"/>
              </a:rPr>
              <a:t>competencias</a:t>
            </a:r>
            <a:r>
              <a:rPr lang="en-US" sz="3200" b="0" dirty="0">
                <a:sym typeface="Mulish"/>
              </a:rPr>
              <a:t>, para </a:t>
            </a:r>
            <a:r>
              <a:rPr lang="en-US" sz="3200" b="0" dirty="0" err="1">
                <a:sym typeface="Mulish"/>
              </a:rPr>
              <a:t>elegir</a:t>
            </a:r>
            <a:r>
              <a:rPr lang="en-US" sz="3200" b="0" dirty="0">
                <a:sym typeface="Mulish"/>
              </a:rPr>
              <a:t> con </a:t>
            </a:r>
            <a:r>
              <a:rPr lang="en-US" sz="3200" b="1" dirty="0" err="1">
                <a:sym typeface="Mulish"/>
              </a:rPr>
              <a:t>independencia</a:t>
            </a:r>
            <a:r>
              <a:rPr lang="en-US" sz="3200" b="1" dirty="0">
                <a:sym typeface="Mulish"/>
              </a:rPr>
              <a:t>.</a:t>
            </a:r>
            <a:r>
              <a:rPr lang="en-US" sz="3200" b="0" dirty="0">
                <a:sym typeface="Mulish"/>
              </a:rPr>
              <a:t> </a:t>
            </a:r>
            <a:r>
              <a:rPr lang="en-US" sz="3200" b="0" dirty="0" err="1">
                <a:sym typeface="Mulish"/>
              </a:rPr>
              <a:t>Mantenimiento</a:t>
            </a:r>
            <a:r>
              <a:rPr lang="en-US" sz="3200" b="0" dirty="0">
                <a:sym typeface="Mulish"/>
              </a:rPr>
              <a:t> de la </a:t>
            </a:r>
            <a:r>
              <a:rPr lang="en-US" sz="3200" b="0" dirty="0" err="1">
                <a:sym typeface="Mulish"/>
              </a:rPr>
              <a:t>salud</a:t>
            </a:r>
            <a:r>
              <a:rPr lang="en-US" sz="3200" b="0" dirty="0">
                <a:sym typeface="Mulish"/>
              </a:rPr>
              <a:t> y </a:t>
            </a:r>
            <a:r>
              <a:rPr lang="en-US" sz="3200" b="0" dirty="0" err="1">
                <a:sym typeface="Mulish"/>
              </a:rPr>
              <a:t>sobre</a:t>
            </a:r>
            <a:r>
              <a:rPr lang="en-US" sz="3200" b="0" dirty="0">
                <a:sym typeface="Mulish"/>
              </a:rPr>
              <a:t> </a:t>
            </a:r>
            <a:r>
              <a:rPr lang="en-US" sz="3200" b="0" dirty="0" err="1">
                <a:sym typeface="Mulish"/>
              </a:rPr>
              <a:t>procesos</a:t>
            </a:r>
            <a:r>
              <a:rPr lang="en-US" sz="3200" b="0" dirty="0">
                <a:sym typeface="Mulish"/>
              </a:rPr>
              <a:t> de </a:t>
            </a:r>
            <a:r>
              <a:rPr lang="en-US" sz="3200" b="0" dirty="0" err="1">
                <a:sym typeface="Mulish"/>
              </a:rPr>
              <a:t>atención</a:t>
            </a:r>
            <a:r>
              <a:rPr lang="en-US" sz="3200" b="0" dirty="0">
                <a:sym typeface="Mulish"/>
              </a:rPr>
              <a:t> </a:t>
            </a:r>
            <a:r>
              <a:rPr lang="en-US" sz="3200" b="0" dirty="0" err="1">
                <a:sym typeface="Mulish"/>
              </a:rPr>
              <a:t>en</a:t>
            </a:r>
            <a:r>
              <a:rPr lang="en-US" sz="3200" b="0" dirty="0">
                <a:sym typeface="Mulish"/>
              </a:rPr>
              <a:t> </a:t>
            </a:r>
            <a:r>
              <a:rPr lang="en-US" sz="3200" b="0" dirty="0" err="1">
                <a:sym typeface="Mulish"/>
              </a:rPr>
              <a:t>salud</a:t>
            </a:r>
            <a:r>
              <a:rPr lang="en-US" sz="3200" b="0" dirty="0">
                <a:sym typeface="Mulish"/>
              </a:rPr>
              <a:t>, </a:t>
            </a:r>
            <a:r>
              <a:rPr lang="en-US" sz="3200" b="0" dirty="0" err="1">
                <a:sym typeface="Mulish"/>
              </a:rPr>
              <a:t>incluyendo</a:t>
            </a:r>
            <a:r>
              <a:rPr lang="en-US" sz="3200" b="0" dirty="0">
                <a:sym typeface="Mulish"/>
              </a:rPr>
              <a:t> </a:t>
            </a:r>
            <a:r>
              <a:rPr lang="en-US" sz="3200" b="0" dirty="0" err="1">
                <a:sym typeface="Mulish"/>
              </a:rPr>
              <a:t>el</a:t>
            </a:r>
            <a:r>
              <a:rPr lang="en-US" sz="3200" b="0" dirty="0">
                <a:sym typeface="Mulish"/>
              </a:rPr>
              <a:t> </a:t>
            </a:r>
            <a:r>
              <a:rPr lang="en-US" sz="3200" b="0" dirty="0" err="1">
                <a:sym typeface="Mulish"/>
              </a:rPr>
              <a:t>reconocimiento</a:t>
            </a:r>
            <a:r>
              <a:rPr lang="en-US" sz="3200" b="0" dirty="0">
                <a:sym typeface="Mulish"/>
              </a:rPr>
              <a:t> del </a:t>
            </a:r>
            <a:r>
              <a:rPr lang="en-US" sz="3200" b="0" dirty="0" err="1">
                <a:sym typeface="Mulish"/>
              </a:rPr>
              <a:t>cuidado</a:t>
            </a:r>
            <a:r>
              <a:rPr lang="en-US" sz="3200" b="0" dirty="0">
                <a:sym typeface="Mulish"/>
              </a:rPr>
              <a:t> de </a:t>
            </a:r>
            <a:r>
              <a:rPr lang="en-US" sz="3200" b="0" dirty="0" err="1">
                <a:sym typeface="Mulish"/>
              </a:rPr>
              <a:t>sí</a:t>
            </a:r>
            <a:r>
              <a:rPr lang="en-US" sz="3200" b="0" dirty="0">
                <a:sym typeface="Mulish"/>
              </a:rPr>
              <a:t>.</a:t>
            </a:r>
            <a:endParaRPr lang="en-US" sz="3200" dirty="0"/>
          </a:p>
          <a:p>
            <a:pPr marL="0" lvl="0">
              <a:spcBef>
                <a:spcPts val="1000"/>
              </a:spcBef>
              <a:spcAft>
                <a:spcPts val="0"/>
              </a:spcAft>
              <a:buClr>
                <a:schemeClr val="dk1"/>
              </a:buClr>
              <a:buSzPct val="10000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2"/>
        <p:cNvGrpSpPr/>
        <p:nvPr/>
      </p:nvGrpSpPr>
      <p:grpSpPr>
        <a:xfrm>
          <a:off x="0" y="0"/>
          <a:ext cx="0" cy="0"/>
          <a:chOff x="0" y="0"/>
          <a:chExt cx="0" cy="0"/>
        </a:xfrm>
      </p:grpSpPr>
      <p:sp useBgFill="1">
        <p:nvSpPr>
          <p:cNvPr id="359" name="Rectangle 358">
            <a:extLst>
              <a:ext uri="{FF2B5EF4-FFF2-40B4-BE49-F238E27FC236}">
                <a16:creationId xmlns=""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Google Shape;353;p21"/>
          <p:cNvSpPr txBox="1">
            <a:spLocks noGrp="1"/>
          </p:cNvSpPr>
          <p:nvPr>
            <p:ph type="title"/>
          </p:nvPr>
        </p:nvSpPr>
        <p:spPr>
          <a:xfrm>
            <a:off x="841247" y="548640"/>
            <a:ext cx="3952159" cy="5431536"/>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5000" b="1" kern="1200" cap="none" dirty="0">
                <a:solidFill>
                  <a:schemeClr val="tx1"/>
                </a:solidFill>
                <a:latin typeface="+mj-lt"/>
                <a:ea typeface="+mj-ea"/>
                <a:cs typeface="+mj-cs"/>
              </a:rPr>
              <a:t>ARTICULO TERCERO</a:t>
            </a:r>
            <a:r>
              <a:rPr lang="en-US" sz="5000" kern="1200" cap="none" dirty="0">
                <a:solidFill>
                  <a:schemeClr val="tx1"/>
                </a:solidFill>
                <a:latin typeface="+mj-lt"/>
                <a:ea typeface="+mj-ea"/>
                <a:cs typeface="+mj-cs"/>
              </a:rPr>
              <a:t>. </a:t>
            </a:r>
            <a:r>
              <a:rPr lang="en-US" sz="5000" kern="1200" cap="none" dirty="0" err="1">
                <a:solidFill>
                  <a:schemeClr val="tx1"/>
                </a:solidFill>
                <a:latin typeface="+mj-lt"/>
                <a:ea typeface="+mj-ea"/>
                <a:cs typeface="+mj-cs"/>
              </a:rPr>
              <a:t>Definiciones</a:t>
            </a:r>
            <a:endParaRPr lang="en-US" sz="5000" kern="1200" dirty="0">
              <a:solidFill>
                <a:schemeClr val="tx1"/>
              </a:solidFill>
              <a:latin typeface="+mj-lt"/>
              <a:ea typeface="+mj-ea"/>
              <a:cs typeface="+mj-cs"/>
            </a:endParaRPr>
          </a:p>
        </p:txBody>
      </p:sp>
      <p:sp>
        <p:nvSpPr>
          <p:cNvPr id="361" name="sketch line">
            <a:extLst>
              <a:ext uri="{FF2B5EF4-FFF2-40B4-BE49-F238E27FC236}">
                <a16:creationId xmlns=""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Google Shape;354;p21"/>
          <p:cNvSpPr txBox="1">
            <a:spLocks noGrp="1"/>
          </p:cNvSpPr>
          <p:nvPr>
            <p:ph type="body" idx="1"/>
          </p:nvPr>
        </p:nvSpPr>
        <p:spPr>
          <a:xfrm>
            <a:off x="5126418" y="552091"/>
            <a:ext cx="6224335" cy="5431536"/>
          </a:xfrm>
          <a:prstGeom prst="rect">
            <a:avLst/>
          </a:prstGeom>
        </p:spPr>
        <p:txBody>
          <a:bodyPr spcFirstLastPara="1" vert="horz" lIns="91440" tIns="45720" rIns="91440" bIns="45720" rtlCol="0" anchor="ctr" anchorCtr="0">
            <a:normAutofit/>
          </a:bodyPr>
          <a:lstStyle/>
          <a:p>
            <a:pPr marL="0" lvl="0" algn="just">
              <a:spcBef>
                <a:spcPts val="0"/>
              </a:spcBef>
              <a:spcAft>
                <a:spcPts val="0"/>
              </a:spcAft>
              <a:buClr>
                <a:schemeClr val="dk1"/>
              </a:buClr>
              <a:buSzPct val="100000"/>
              <a:buFont typeface="Arial" panose="020B0604020202020204" pitchFamily="34" charset="0"/>
              <a:buChar char="•"/>
            </a:pPr>
            <a:r>
              <a:rPr lang="en-US" sz="3200" b="1" dirty="0" err="1">
                <a:sym typeface="Mulish"/>
              </a:rPr>
              <a:t>Autonomía</a:t>
            </a:r>
            <a:r>
              <a:rPr lang="en-US" sz="3200" b="1" dirty="0">
                <a:sym typeface="Mulish"/>
              </a:rPr>
              <a:t> </a:t>
            </a:r>
            <a:r>
              <a:rPr lang="en-US" sz="3200" b="1" dirty="0" err="1">
                <a:sym typeface="Mulish"/>
              </a:rPr>
              <a:t>Progresiva</a:t>
            </a:r>
            <a:r>
              <a:rPr lang="en-US" sz="3200" b="0" dirty="0">
                <a:sym typeface="Mulish"/>
              </a:rPr>
              <a:t>: </a:t>
            </a:r>
            <a:r>
              <a:rPr lang="en-US" sz="3200" b="0" dirty="0" err="1">
                <a:sym typeface="Mulish"/>
              </a:rPr>
              <a:t>Proceso</a:t>
            </a:r>
            <a:r>
              <a:rPr lang="en-US" sz="3200" b="0" dirty="0">
                <a:sym typeface="Mulish"/>
              </a:rPr>
              <a:t> </a:t>
            </a:r>
            <a:r>
              <a:rPr lang="en-US" sz="3200" b="1" dirty="0">
                <a:sym typeface="Mulish"/>
              </a:rPr>
              <a:t>gradual </a:t>
            </a:r>
            <a:r>
              <a:rPr lang="en-US" sz="3200" b="1" dirty="0" err="1">
                <a:sym typeface="Mulish"/>
              </a:rPr>
              <a:t>en</a:t>
            </a:r>
            <a:r>
              <a:rPr lang="en-US" sz="3200" b="1" dirty="0">
                <a:sym typeface="Mulish"/>
              </a:rPr>
              <a:t> </a:t>
            </a:r>
            <a:r>
              <a:rPr lang="en-US" sz="3200" b="1" dirty="0" err="1">
                <a:sym typeface="Mulish"/>
              </a:rPr>
              <a:t>adquisición</a:t>
            </a:r>
            <a:r>
              <a:rPr lang="en-US" sz="3200" b="1" dirty="0">
                <a:sym typeface="Mulish"/>
              </a:rPr>
              <a:t> de </a:t>
            </a:r>
            <a:r>
              <a:rPr lang="en-US" sz="3200" b="1" dirty="0" err="1">
                <a:sym typeface="Mulish"/>
              </a:rPr>
              <a:t>habilidades</a:t>
            </a:r>
            <a:r>
              <a:rPr lang="en-US" sz="3200" b="1" dirty="0">
                <a:sym typeface="Mulish"/>
              </a:rPr>
              <a:t>, </a:t>
            </a:r>
            <a:r>
              <a:rPr lang="en-US" sz="3200" b="1" dirty="0" err="1">
                <a:sym typeface="Mulish"/>
              </a:rPr>
              <a:t>toma</a:t>
            </a:r>
            <a:r>
              <a:rPr lang="en-US" sz="3200" b="1" dirty="0">
                <a:sym typeface="Mulish"/>
              </a:rPr>
              <a:t> de </a:t>
            </a:r>
            <a:r>
              <a:rPr lang="en-US" sz="3200" b="1" dirty="0" err="1">
                <a:sym typeface="Mulish"/>
              </a:rPr>
              <a:t>decisiones</a:t>
            </a:r>
            <a:r>
              <a:rPr lang="en-US" sz="3200" b="1" dirty="0">
                <a:sym typeface="Mulish"/>
              </a:rPr>
              <a:t> y control de </a:t>
            </a:r>
            <a:r>
              <a:rPr lang="en-US" sz="3200" b="1" dirty="0" err="1">
                <a:sym typeface="Mulish"/>
              </a:rPr>
              <a:t>su</a:t>
            </a:r>
            <a:r>
              <a:rPr lang="en-US" sz="3200" b="1" dirty="0">
                <a:sym typeface="Mulish"/>
              </a:rPr>
              <a:t> </a:t>
            </a:r>
            <a:r>
              <a:rPr lang="en-US" sz="3200" b="1" dirty="0" err="1">
                <a:sym typeface="Mulish"/>
              </a:rPr>
              <a:t>propia</a:t>
            </a:r>
            <a:r>
              <a:rPr lang="en-US" sz="3200" b="1" dirty="0">
                <a:sym typeface="Mulish"/>
              </a:rPr>
              <a:t> </a:t>
            </a:r>
            <a:r>
              <a:rPr lang="en-US" sz="3200" b="1" dirty="0" err="1">
                <a:sym typeface="Mulish"/>
              </a:rPr>
              <a:t>vida</a:t>
            </a:r>
            <a:r>
              <a:rPr lang="en-US" sz="3200" b="1" dirty="0">
                <a:sym typeface="Mulish"/>
              </a:rPr>
              <a:t>,</a:t>
            </a:r>
            <a:r>
              <a:rPr lang="en-US" sz="3200" b="0" dirty="0">
                <a:sym typeface="Mulish"/>
              </a:rPr>
              <a:t> </a:t>
            </a:r>
            <a:r>
              <a:rPr lang="en-US" sz="3200" b="0" dirty="0" err="1">
                <a:sym typeface="Mulish"/>
              </a:rPr>
              <a:t>autonomía</a:t>
            </a:r>
            <a:r>
              <a:rPr lang="en-US" sz="3200" b="0" dirty="0">
                <a:sym typeface="Mulish"/>
              </a:rPr>
              <a:t>, </a:t>
            </a:r>
            <a:r>
              <a:rPr lang="en-US" sz="3200" b="0" dirty="0" err="1">
                <a:sym typeface="Mulish"/>
              </a:rPr>
              <a:t>ejercer</a:t>
            </a:r>
            <a:r>
              <a:rPr lang="en-US" sz="3200" b="0" dirty="0">
                <a:sym typeface="Mulish"/>
              </a:rPr>
              <a:t> sus derechos, </a:t>
            </a:r>
            <a:r>
              <a:rPr lang="en-US" sz="3200" b="0" dirty="0" err="1">
                <a:sym typeface="Mulish"/>
              </a:rPr>
              <a:t>asumir</a:t>
            </a:r>
            <a:r>
              <a:rPr lang="en-US" sz="3200" b="0" dirty="0">
                <a:sym typeface="Mulish"/>
              </a:rPr>
              <a:t> </a:t>
            </a:r>
            <a:r>
              <a:rPr lang="en-US" sz="3200" b="0" dirty="0" err="1">
                <a:sym typeface="Mulish"/>
              </a:rPr>
              <a:t>responsabilidades</a:t>
            </a:r>
            <a:r>
              <a:rPr lang="en-US" sz="3200" b="0" dirty="0">
                <a:sym typeface="Mulish"/>
              </a:rPr>
              <a:t>. </a:t>
            </a:r>
            <a:endParaRPr lang="en-US" sz="3200" dirty="0"/>
          </a:p>
          <a:p>
            <a:pPr marL="0" lvl="0" algn="just">
              <a:spcBef>
                <a:spcPts val="1000"/>
              </a:spcBef>
              <a:spcAft>
                <a:spcPts val="0"/>
              </a:spcAft>
              <a:buClr>
                <a:schemeClr val="dk1"/>
              </a:buClr>
              <a:buSzPct val="100000"/>
              <a:buFont typeface="Arial" panose="020B0604020202020204" pitchFamily="34" charset="0"/>
              <a:buChar char="•"/>
            </a:pPr>
            <a:r>
              <a:rPr lang="en-US" sz="3200" dirty="0" err="1">
                <a:sym typeface="Mulish"/>
              </a:rPr>
              <a:t>Edad</a:t>
            </a:r>
            <a:r>
              <a:rPr lang="en-US" sz="3200" dirty="0">
                <a:sym typeface="Mulish"/>
              </a:rPr>
              <a:t>, </a:t>
            </a:r>
            <a:r>
              <a:rPr lang="en-US" sz="3200" dirty="0" err="1">
                <a:sym typeface="Mulish"/>
              </a:rPr>
              <a:t>desarrollo</a:t>
            </a:r>
            <a:r>
              <a:rPr lang="en-US" sz="3200" dirty="0">
                <a:sym typeface="Mulish"/>
              </a:rPr>
              <a:t> </a:t>
            </a:r>
            <a:r>
              <a:rPr lang="en-US" sz="3200" dirty="0" err="1">
                <a:sym typeface="Mulish"/>
              </a:rPr>
              <a:t>cognitivo</a:t>
            </a:r>
            <a:r>
              <a:rPr lang="en-US" sz="3200" dirty="0">
                <a:sym typeface="Mulish"/>
              </a:rPr>
              <a:t>, </a:t>
            </a:r>
            <a:r>
              <a:rPr lang="en-US" sz="3200" dirty="0" err="1">
                <a:sym typeface="Mulish"/>
              </a:rPr>
              <a:t>entorno</a:t>
            </a:r>
            <a:r>
              <a:rPr lang="en-US" sz="3200" dirty="0">
                <a:sym typeface="Mulish"/>
              </a:rPr>
              <a:t> familiar, </a:t>
            </a:r>
            <a:r>
              <a:rPr lang="en-US" sz="3200" dirty="0" err="1">
                <a:sym typeface="Mulish"/>
              </a:rPr>
              <a:t>educativo</a:t>
            </a:r>
            <a:r>
              <a:rPr lang="en-US" sz="3200" dirty="0">
                <a:sym typeface="Mulish"/>
              </a:rPr>
              <a:t>, social, cultural y </a:t>
            </a:r>
            <a:r>
              <a:rPr lang="en-US" sz="3200" dirty="0" err="1">
                <a:sym typeface="Mulish"/>
              </a:rPr>
              <a:t>normas</a:t>
            </a:r>
            <a:r>
              <a:rPr lang="en-US" sz="3200" dirty="0">
                <a:sym typeface="Mulish"/>
              </a:rPr>
              <a:t> </a:t>
            </a:r>
            <a:r>
              <a:rPr lang="en-US" sz="3200" dirty="0" err="1">
                <a:sym typeface="Mulish"/>
              </a:rPr>
              <a:t>sociales</a:t>
            </a:r>
            <a:r>
              <a:rPr lang="en-US" sz="3200" dirty="0">
                <a:sym typeface="Mulish"/>
              </a:rPr>
              <a:t>. </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8"/>
        <p:cNvGrpSpPr/>
        <p:nvPr/>
      </p:nvGrpSpPr>
      <p:grpSpPr>
        <a:xfrm>
          <a:off x="0" y="0"/>
          <a:ext cx="0" cy="0"/>
          <a:chOff x="0" y="0"/>
          <a:chExt cx="0" cy="0"/>
        </a:xfrm>
      </p:grpSpPr>
      <p:sp useBgFill="1">
        <p:nvSpPr>
          <p:cNvPr id="365" name="Rectangle 364">
            <a:extLst>
              <a:ext uri="{FF2B5EF4-FFF2-40B4-BE49-F238E27FC236}">
                <a16:creationId xmlns="" xmlns:a16="http://schemas.microsoft.com/office/drawing/2014/main" id="{C2554CA6-288E-4202-BC52-2E5A8F0C0A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 xmlns:a16="http://schemas.microsoft.com/office/drawing/2014/main" id="{B10BB131-AC8E-4A8E-A5D1-36260F720C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Google Shape;359;p22"/>
          <p:cNvSpPr txBox="1">
            <a:spLocks noGrp="1"/>
          </p:cNvSpPr>
          <p:nvPr>
            <p:ph type="title"/>
          </p:nvPr>
        </p:nvSpPr>
        <p:spPr>
          <a:xfrm>
            <a:off x="1171074" y="1396686"/>
            <a:ext cx="3240506" cy="4064628"/>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4400" b="1" kern="1200" cap="none" dirty="0">
                <a:solidFill>
                  <a:srgbClr val="FFFFFF"/>
                </a:solidFill>
                <a:latin typeface="+mj-lt"/>
                <a:ea typeface="+mj-ea"/>
                <a:cs typeface="+mj-cs"/>
              </a:rPr>
              <a:t>ARTICULO TERCERO</a:t>
            </a:r>
            <a:r>
              <a:rPr lang="en-US" sz="4400" kern="1200" cap="none" dirty="0">
                <a:solidFill>
                  <a:srgbClr val="FFFFFF"/>
                </a:solidFill>
                <a:latin typeface="+mj-lt"/>
                <a:ea typeface="+mj-ea"/>
                <a:cs typeface="+mj-cs"/>
              </a:rPr>
              <a:t>. </a:t>
            </a:r>
            <a:r>
              <a:rPr lang="en-US" sz="4400" kern="1200" cap="none" dirty="0" err="1">
                <a:solidFill>
                  <a:srgbClr val="FFFFFF"/>
                </a:solidFill>
                <a:latin typeface="+mj-lt"/>
                <a:ea typeface="+mj-ea"/>
                <a:cs typeface="+mj-cs"/>
              </a:rPr>
              <a:t>Definiciones</a:t>
            </a:r>
            <a:endParaRPr lang="en-US" sz="4400" kern="1200" dirty="0">
              <a:solidFill>
                <a:srgbClr val="FFFFFF"/>
              </a:solidFill>
              <a:latin typeface="+mj-lt"/>
              <a:ea typeface="+mj-ea"/>
              <a:cs typeface="+mj-cs"/>
            </a:endParaRPr>
          </a:p>
        </p:txBody>
      </p:sp>
      <p:sp>
        <p:nvSpPr>
          <p:cNvPr id="369" name="Arc 368">
            <a:extLst>
              <a:ext uri="{FF2B5EF4-FFF2-40B4-BE49-F238E27FC236}">
                <a16:creationId xmlns="" xmlns:a16="http://schemas.microsoft.com/office/drawing/2014/main" id="{5B7778FC-632E-4DCA-A7CB-0D7731CCF9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1" name="Oval 370">
            <a:extLst>
              <a:ext uri="{FF2B5EF4-FFF2-40B4-BE49-F238E27FC236}">
                <a16:creationId xmlns="" xmlns:a16="http://schemas.microsoft.com/office/drawing/2014/main" id="{FA23A907-97FB-4A8F-880A-DD77401C42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0" name="Google Shape;360;p22"/>
          <p:cNvSpPr txBox="1">
            <a:spLocks noGrp="1"/>
          </p:cNvSpPr>
          <p:nvPr>
            <p:ph type="body" idx="1"/>
          </p:nvPr>
        </p:nvSpPr>
        <p:spPr>
          <a:xfrm>
            <a:off x="5370153" y="1526033"/>
            <a:ext cx="5536397" cy="3935281"/>
          </a:xfrm>
          <a:prstGeom prst="rect">
            <a:avLst/>
          </a:prstGeom>
        </p:spPr>
        <p:txBody>
          <a:bodyPr spcFirstLastPara="1" vert="horz" lIns="91440" tIns="45720" rIns="91440" bIns="45720" rtlCol="0" anchorCtr="0">
            <a:normAutofit/>
          </a:bodyPr>
          <a:lstStyle/>
          <a:p>
            <a:pPr marL="0" lvl="0" algn="just">
              <a:spcBef>
                <a:spcPts val="0"/>
              </a:spcBef>
              <a:spcAft>
                <a:spcPts val="0"/>
              </a:spcAft>
              <a:buClr>
                <a:schemeClr val="dk1"/>
              </a:buClr>
              <a:buSzPts val="4400"/>
              <a:buFont typeface="Arial" panose="020B0604020202020204" pitchFamily="34" charset="0"/>
              <a:buChar char="•"/>
            </a:pPr>
            <a:endParaRPr lang="en-US" sz="2800" b="1" dirty="0">
              <a:sym typeface="Mulish"/>
            </a:endParaRPr>
          </a:p>
          <a:p>
            <a:pPr marL="0" lvl="0" indent="0" algn="just">
              <a:spcBef>
                <a:spcPts val="0"/>
              </a:spcBef>
              <a:spcAft>
                <a:spcPts val="0"/>
              </a:spcAft>
              <a:buClr>
                <a:schemeClr val="dk1"/>
              </a:buClr>
              <a:buSzPts val="4400"/>
            </a:pPr>
            <a:r>
              <a:rPr lang="en-US" sz="2800" b="1" dirty="0" err="1">
                <a:sym typeface="Mulish"/>
              </a:rPr>
              <a:t>Consentimiento</a:t>
            </a:r>
            <a:r>
              <a:rPr lang="en-US" sz="2800" b="1" dirty="0">
                <a:sym typeface="Mulish"/>
              </a:rPr>
              <a:t> </a:t>
            </a:r>
            <a:r>
              <a:rPr lang="en-US" sz="2800" b="1" dirty="0" err="1">
                <a:sym typeface="Mulish"/>
              </a:rPr>
              <a:t>informado</a:t>
            </a:r>
            <a:r>
              <a:rPr lang="en-US" sz="2800" b="1" dirty="0">
                <a:sym typeface="Mulish"/>
              </a:rPr>
              <a:t> de </a:t>
            </a:r>
            <a:r>
              <a:rPr lang="en-US" sz="2800" b="1" dirty="0" err="1">
                <a:sym typeface="Mulish"/>
              </a:rPr>
              <a:t>representantes</a:t>
            </a:r>
            <a:r>
              <a:rPr lang="en-US" sz="2800" b="1" dirty="0">
                <a:sym typeface="Mulish"/>
              </a:rPr>
              <a:t> </a:t>
            </a:r>
            <a:r>
              <a:rPr lang="en-US" sz="2800" b="1" dirty="0" err="1">
                <a:sym typeface="Mulish"/>
              </a:rPr>
              <a:t>legales</a:t>
            </a:r>
            <a:r>
              <a:rPr lang="en-US" sz="2800" b="0" dirty="0">
                <a:sym typeface="Mulish"/>
              </a:rPr>
              <a:t>: </a:t>
            </a:r>
            <a:r>
              <a:rPr lang="en-US" sz="2800" b="0" dirty="0" err="1">
                <a:sym typeface="Mulish"/>
              </a:rPr>
              <a:t>Cuando</a:t>
            </a:r>
            <a:r>
              <a:rPr lang="en-US" sz="2800" b="0" dirty="0">
                <a:sym typeface="Mulish"/>
              </a:rPr>
              <a:t> las </a:t>
            </a:r>
            <a:r>
              <a:rPr lang="en-US" sz="2800" b="0" dirty="0" err="1">
                <a:sym typeface="Mulish"/>
              </a:rPr>
              <a:t>niñas</a:t>
            </a:r>
            <a:r>
              <a:rPr lang="en-US" sz="2800" b="0" dirty="0">
                <a:sym typeface="Mulish"/>
              </a:rPr>
              <a:t>, </a:t>
            </a:r>
            <a:r>
              <a:rPr lang="en-US" sz="2800" b="0" dirty="0" err="1">
                <a:sym typeface="Mulish"/>
              </a:rPr>
              <a:t>niños</a:t>
            </a:r>
            <a:r>
              <a:rPr lang="en-US" sz="2800" b="0" dirty="0">
                <a:sym typeface="Mulish"/>
              </a:rPr>
              <a:t> y </a:t>
            </a:r>
            <a:r>
              <a:rPr lang="en-US" sz="2800" b="0" dirty="0" err="1">
                <a:sym typeface="Mulish"/>
              </a:rPr>
              <a:t>adolescentes</a:t>
            </a:r>
            <a:r>
              <a:rPr lang="en-US" sz="2800" b="0" dirty="0">
                <a:sym typeface="Mulish"/>
              </a:rPr>
              <a:t> </a:t>
            </a:r>
            <a:r>
              <a:rPr lang="en-US" sz="2800" b="1" dirty="0">
                <a:sym typeface="Mulish"/>
              </a:rPr>
              <a:t>no </a:t>
            </a:r>
            <a:r>
              <a:rPr lang="en-US" sz="2800" b="1" dirty="0" err="1">
                <a:sym typeface="Mulish"/>
              </a:rPr>
              <a:t>cuentan</a:t>
            </a:r>
            <a:r>
              <a:rPr lang="en-US" sz="2800" b="1" dirty="0">
                <a:sym typeface="Mulish"/>
              </a:rPr>
              <a:t> </a:t>
            </a:r>
            <a:r>
              <a:rPr lang="en-US" sz="2800" b="0" dirty="0">
                <a:sym typeface="Mulish"/>
              </a:rPr>
              <a:t>con </a:t>
            </a:r>
            <a:r>
              <a:rPr lang="en-US" sz="2800" b="0" dirty="0" err="1">
                <a:sym typeface="Mulish"/>
              </a:rPr>
              <a:t>el</a:t>
            </a:r>
            <a:r>
              <a:rPr lang="en-US" sz="2800" b="0" dirty="0">
                <a:sym typeface="Mulish"/>
              </a:rPr>
              <a:t> </a:t>
            </a:r>
            <a:r>
              <a:rPr lang="en-US" sz="2800" b="0" dirty="0" err="1">
                <a:sym typeface="Mulish"/>
              </a:rPr>
              <a:t>desarrollo</a:t>
            </a:r>
            <a:r>
              <a:rPr lang="en-US" sz="2800" b="0" dirty="0">
                <a:sym typeface="Mulish"/>
              </a:rPr>
              <a:t> de la </a:t>
            </a:r>
            <a:r>
              <a:rPr lang="en-US" sz="2800" b="0" dirty="0" err="1">
                <a:sym typeface="Mulish"/>
              </a:rPr>
              <a:t>evolución</a:t>
            </a:r>
            <a:r>
              <a:rPr lang="en-US" sz="2800" b="0" dirty="0">
                <a:sym typeface="Mulish"/>
              </a:rPr>
              <a:t> de </a:t>
            </a:r>
            <a:r>
              <a:rPr lang="en-US" sz="2800" b="0" dirty="0" err="1">
                <a:sym typeface="Mulish"/>
              </a:rPr>
              <a:t>facultades</a:t>
            </a:r>
            <a:r>
              <a:rPr lang="en-US" sz="2800" b="0" dirty="0">
                <a:sym typeface="Mulish"/>
              </a:rPr>
              <a:t> y </a:t>
            </a:r>
            <a:r>
              <a:rPr lang="en-US" sz="2800" b="0" dirty="0" err="1">
                <a:sym typeface="Mulish"/>
              </a:rPr>
              <a:t>autonomía</a:t>
            </a:r>
            <a:r>
              <a:rPr lang="en-US" sz="2800" b="0" dirty="0">
                <a:sym typeface="Mulish"/>
              </a:rPr>
              <a:t> </a:t>
            </a:r>
            <a:r>
              <a:rPr lang="en-US" sz="2800" b="0" dirty="0" err="1">
                <a:sym typeface="Mulish"/>
              </a:rPr>
              <a:t>progresiva</a:t>
            </a:r>
            <a:r>
              <a:rPr lang="en-US" sz="2800" b="0" dirty="0">
                <a:sym typeface="Mulish"/>
              </a:rPr>
              <a:t>. </a:t>
            </a:r>
            <a:endParaRPr lang="en-US" sz="2800" dirty="0">
              <a:sym typeface="Mulish"/>
            </a:endParaRPr>
          </a:p>
          <a:p>
            <a:pPr marL="0" lvl="0">
              <a:spcBef>
                <a:spcPts val="1000"/>
              </a:spcBef>
              <a:spcAft>
                <a:spcPts val="0"/>
              </a:spcAft>
              <a:buClr>
                <a:schemeClr val="dk1"/>
              </a:buClr>
              <a:buSzPts val="440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4"/>
        <p:cNvGrpSpPr/>
        <p:nvPr/>
      </p:nvGrpSpPr>
      <p:grpSpPr>
        <a:xfrm>
          <a:off x="0" y="0"/>
          <a:ext cx="0" cy="0"/>
          <a:chOff x="0" y="0"/>
          <a:chExt cx="0" cy="0"/>
        </a:xfrm>
      </p:grpSpPr>
      <p:sp useBgFill="1">
        <p:nvSpPr>
          <p:cNvPr id="371" name="Rectangle 370">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Google Shape;365;p23"/>
          <p:cNvSpPr txBox="1">
            <a:spLocks noGrp="1"/>
          </p:cNvSpPr>
          <p:nvPr>
            <p:ph type="title"/>
          </p:nvPr>
        </p:nvSpPr>
        <p:spPr>
          <a:xfrm>
            <a:off x="686834" y="1153572"/>
            <a:ext cx="3602778" cy="44611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4400" b="1" kern="1200" cap="none" dirty="0">
                <a:solidFill>
                  <a:srgbClr val="FFFFFF"/>
                </a:solidFill>
                <a:latin typeface="+mj-lt"/>
                <a:ea typeface="+mj-ea"/>
                <a:cs typeface="+mj-cs"/>
              </a:rPr>
              <a:t>ARTICULO TERCERO</a:t>
            </a:r>
            <a:r>
              <a:rPr lang="en-US" sz="4400" kern="1200" cap="none" dirty="0">
                <a:solidFill>
                  <a:srgbClr val="FFFFFF"/>
                </a:solidFill>
                <a:latin typeface="+mj-lt"/>
                <a:ea typeface="+mj-ea"/>
                <a:cs typeface="+mj-cs"/>
              </a:rPr>
              <a:t>. </a:t>
            </a:r>
            <a:r>
              <a:rPr lang="en-US" sz="4400" kern="1200" cap="none" dirty="0" err="1">
                <a:solidFill>
                  <a:srgbClr val="FFFFFF"/>
                </a:solidFill>
                <a:latin typeface="+mj-lt"/>
                <a:ea typeface="+mj-ea"/>
                <a:cs typeface="+mj-cs"/>
              </a:rPr>
              <a:t>Definiciones</a:t>
            </a:r>
            <a:endParaRPr lang="en-US" sz="4400" kern="1200" dirty="0">
              <a:solidFill>
                <a:srgbClr val="FFFFFF"/>
              </a:solidFill>
              <a:latin typeface="+mj-lt"/>
              <a:ea typeface="+mj-ea"/>
              <a:cs typeface="+mj-cs"/>
            </a:endParaRPr>
          </a:p>
        </p:txBody>
      </p:sp>
      <p:sp>
        <p:nvSpPr>
          <p:cNvPr id="375" name="Arc 374">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6" name="Google Shape;366;p23"/>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0" lvl="0" indent="0" algn="just">
              <a:spcBef>
                <a:spcPts val="0"/>
              </a:spcBef>
              <a:spcAft>
                <a:spcPts val="600"/>
              </a:spcAft>
              <a:buClr>
                <a:schemeClr val="dk1"/>
              </a:buClr>
              <a:buSzPts val="4400"/>
            </a:pPr>
            <a:r>
              <a:rPr lang="en-US" sz="2800" b="1" dirty="0" err="1">
                <a:sym typeface="Mulish"/>
              </a:rPr>
              <a:t>Consentimiento</a:t>
            </a:r>
            <a:r>
              <a:rPr lang="en-US" sz="2800" b="1" dirty="0">
                <a:sym typeface="Mulish"/>
              </a:rPr>
              <a:t> </a:t>
            </a:r>
            <a:r>
              <a:rPr lang="en-US" sz="2800" b="1" dirty="0" err="1">
                <a:sym typeface="Mulish"/>
              </a:rPr>
              <a:t>Informado</a:t>
            </a:r>
            <a:r>
              <a:rPr lang="en-US" sz="2800" b="1" dirty="0">
                <a:sym typeface="Mulish"/>
              </a:rPr>
              <a:t> de </a:t>
            </a:r>
            <a:r>
              <a:rPr lang="en-US" sz="2800" b="1" dirty="0" err="1">
                <a:sym typeface="Mulish"/>
              </a:rPr>
              <a:t>niños</a:t>
            </a:r>
            <a:r>
              <a:rPr lang="en-US" sz="2800" b="1" dirty="0">
                <a:sym typeface="Mulish"/>
              </a:rPr>
              <a:t>, </a:t>
            </a:r>
            <a:r>
              <a:rPr lang="en-US" sz="2800" b="1" dirty="0" err="1">
                <a:sym typeface="Mulish"/>
              </a:rPr>
              <a:t>niñas</a:t>
            </a:r>
            <a:r>
              <a:rPr lang="en-US" sz="2800" b="1" dirty="0">
                <a:sym typeface="Mulish"/>
              </a:rPr>
              <a:t> y </a:t>
            </a:r>
            <a:r>
              <a:rPr lang="en-US" sz="2800" b="1" dirty="0" err="1">
                <a:sym typeface="Mulish"/>
              </a:rPr>
              <a:t>adolescentes</a:t>
            </a:r>
            <a:r>
              <a:rPr lang="en-US" sz="2800" b="1" dirty="0">
                <a:sym typeface="Mulish"/>
              </a:rPr>
              <a:t>.</a:t>
            </a:r>
            <a:r>
              <a:rPr lang="en-US" sz="2800" b="0" dirty="0">
                <a:sym typeface="Mulish"/>
              </a:rPr>
              <a:t> </a:t>
            </a:r>
            <a:r>
              <a:rPr lang="en-US" sz="2800" b="0" dirty="0" err="1">
                <a:sym typeface="Mulish"/>
              </a:rPr>
              <a:t>Manifestación</a:t>
            </a:r>
            <a:r>
              <a:rPr lang="en-US" sz="2800" b="0" dirty="0">
                <a:sym typeface="Mulish"/>
              </a:rPr>
              <a:t> </a:t>
            </a:r>
            <a:r>
              <a:rPr lang="en-US" sz="2800" b="1" dirty="0">
                <a:sym typeface="Mulish"/>
              </a:rPr>
              <a:t>libre, </a:t>
            </a:r>
            <a:r>
              <a:rPr lang="en-US" sz="2800" b="1" dirty="0" err="1">
                <a:sym typeface="Mulish"/>
              </a:rPr>
              <a:t>voluntaria</a:t>
            </a:r>
            <a:r>
              <a:rPr lang="en-US" sz="2800" b="1" dirty="0">
                <a:sym typeface="Mulish"/>
              </a:rPr>
              <a:t> e </a:t>
            </a:r>
            <a:r>
              <a:rPr lang="en-US" sz="2800" b="1" dirty="0" err="1">
                <a:sym typeface="Mulish"/>
              </a:rPr>
              <a:t>informada</a:t>
            </a:r>
            <a:r>
              <a:rPr lang="en-US" sz="2800" b="0" dirty="0">
                <a:sym typeface="Mulish"/>
              </a:rPr>
              <a:t>, </a:t>
            </a:r>
            <a:r>
              <a:rPr lang="en-US" sz="2800" b="0" dirty="0" err="1">
                <a:sym typeface="Mulish"/>
              </a:rPr>
              <a:t>en</a:t>
            </a:r>
            <a:r>
              <a:rPr lang="en-US" sz="2800" b="0" dirty="0">
                <a:sym typeface="Mulish"/>
              </a:rPr>
              <a:t> </a:t>
            </a:r>
            <a:r>
              <a:rPr lang="en-US" sz="2800" b="0" dirty="0" err="1">
                <a:sym typeface="Mulish"/>
              </a:rPr>
              <a:t>el</a:t>
            </a:r>
            <a:r>
              <a:rPr lang="en-US" sz="2800" b="0" dirty="0">
                <a:sym typeface="Mulish"/>
              </a:rPr>
              <a:t> </a:t>
            </a:r>
            <a:r>
              <a:rPr lang="en-US" sz="2800" b="0" dirty="0" err="1">
                <a:sym typeface="Mulish"/>
              </a:rPr>
              <a:t>marco</a:t>
            </a:r>
            <a:r>
              <a:rPr lang="en-US" sz="2800" b="0" dirty="0">
                <a:sym typeface="Mulish"/>
              </a:rPr>
              <a:t> de la </a:t>
            </a:r>
            <a:r>
              <a:rPr lang="en-US" sz="2800" b="0" dirty="0" err="1">
                <a:sym typeface="Mulish"/>
              </a:rPr>
              <a:t>garantía</a:t>
            </a:r>
            <a:r>
              <a:rPr lang="en-US" sz="2800" b="0" dirty="0">
                <a:sym typeface="Mulish"/>
              </a:rPr>
              <a:t> del derecho a la </a:t>
            </a:r>
            <a:r>
              <a:rPr lang="en-US" sz="2800" b="0" dirty="0" err="1">
                <a:sym typeface="Mulish"/>
              </a:rPr>
              <a:t>salud</a:t>
            </a:r>
            <a:r>
              <a:rPr lang="en-US" sz="2800" b="0" dirty="0">
                <a:sym typeface="Mulish"/>
              </a:rPr>
              <a:t>, de </a:t>
            </a:r>
            <a:r>
              <a:rPr lang="en-US" sz="2800" b="0" dirty="0" err="1">
                <a:sym typeface="Mulish"/>
              </a:rPr>
              <a:t>acuerdo</a:t>
            </a:r>
            <a:r>
              <a:rPr lang="en-US" sz="2800" b="0" dirty="0">
                <a:sym typeface="Mulish"/>
              </a:rPr>
              <a:t> con la </a:t>
            </a:r>
            <a:r>
              <a:rPr lang="en-US" sz="2800" b="0" dirty="0" err="1">
                <a:sym typeface="Mulish"/>
              </a:rPr>
              <a:t>evolución</a:t>
            </a:r>
            <a:r>
              <a:rPr lang="en-US" sz="2800" b="0" dirty="0">
                <a:sym typeface="Mulish"/>
              </a:rPr>
              <a:t> de sus </a:t>
            </a:r>
            <a:r>
              <a:rPr lang="en-US" sz="2800" b="0" dirty="0" err="1">
                <a:sym typeface="Mulish"/>
              </a:rPr>
              <a:t>facultades</a:t>
            </a:r>
            <a:r>
              <a:rPr lang="en-US" sz="2800" b="0" dirty="0">
                <a:sym typeface="Mulish"/>
              </a:rPr>
              <a:t> y </a:t>
            </a:r>
            <a:r>
              <a:rPr lang="en-US" sz="2800" b="0" dirty="0" err="1">
                <a:sym typeface="Mulish"/>
              </a:rPr>
              <a:t>autonomía</a:t>
            </a:r>
            <a:r>
              <a:rPr lang="en-US" sz="2800" b="0" dirty="0">
                <a:sym typeface="Mulish"/>
              </a:rPr>
              <a:t> </a:t>
            </a:r>
            <a:r>
              <a:rPr lang="en-US" sz="2800" b="0" dirty="0" err="1">
                <a:sym typeface="Mulish"/>
              </a:rPr>
              <a:t>progresiva</a:t>
            </a:r>
            <a:r>
              <a:rPr lang="en-US" sz="2800" b="0" dirty="0">
                <a:sym typeface="Mulish"/>
              </a:rPr>
              <a:t>. </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0"/>
        <p:cNvGrpSpPr/>
        <p:nvPr/>
      </p:nvGrpSpPr>
      <p:grpSpPr>
        <a:xfrm>
          <a:off x="0" y="0"/>
          <a:ext cx="0" cy="0"/>
          <a:chOff x="0" y="0"/>
          <a:chExt cx="0" cy="0"/>
        </a:xfrm>
      </p:grpSpPr>
      <p:sp useBgFill="1">
        <p:nvSpPr>
          <p:cNvPr id="377" name="Rectangle 376">
            <a:extLst>
              <a:ext uri="{FF2B5EF4-FFF2-40B4-BE49-F238E27FC236}">
                <a16:creationId xmlns=""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a:extLst>
              <a:ext uri="{FF2B5EF4-FFF2-40B4-BE49-F238E27FC236}">
                <a16:creationId xmlns=""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24"/>
          <p:cNvSpPr txBox="1">
            <a:spLocks noGrp="1"/>
          </p:cNvSpPr>
          <p:nvPr>
            <p:ph type="title"/>
          </p:nvPr>
        </p:nvSpPr>
        <p:spPr>
          <a:xfrm>
            <a:off x="686834" y="591344"/>
            <a:ext cx="3480434" cy="5585619"/>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4400" b="1" kern="1200" cap="none" dirty="0">
                <a:solidFill>
                  <a:srgbClr val="FFFFFF"/>
                </a:solidFill>
                <a:latin typeface="+mj-lt"/>
                <a:ea typeface="+mj-ea"/>
                <a:cs typeface="+mj-cs"/>
              </a:rPr>
              <a:t>ARTICULO TERCERO</a:t>
            </a:r>
            <a:r>
              <a:rPr lang="en-US" sz="4400" kern="1200" cap="none" dirty="0">
                <a:solidFill>
                  <a:srgbClr val="FFFFFF"/>
                </a:solidFill>
                <a:latin typeface="+mj-lt"/>
                <a:ea typeface="+mj-ea"/>
                <a:cs typeface="+mj-cs"/>
              </a:rPr>
              <a:t>. </a:t>
            </a:r>
            <a:r>
              <a:rPr lang="en-US" sz="4400" kern="1200" cap="none" dirty="0" err="1">
                <a:solidFill>
                  <a:srgbClr val="FFFFFF"/>
                </a:solidFill>
                <a:latin typeface="+mj-lt"/>
                <a:ea typeface="+mj-ea"/>
                <a:cs typeface="+mj-cs"/>
              </a:rPr>
              <a:t>Definiciones</a:t>
            </a:r>
            <a:endParaRPr lang="en-US" sz="4400" kern="1200" dirty="0">
              <a:solidFill>
                <a:srgbClr val="FFFFFF"/>
              </a:solidFill>
              <a:latin typeface="+mj-lt"/>
              <a:ea typeface="+mj-ea"/>
              <a:cs typeface="+mj-cs"/>
            </a:endParaRPr>
          </a:p>
        </p:txBody>
      </p:sp>
      <p:sp>
        <p:nvSpPr>
          <p:cNvPr id="381" name="Arc 380">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2" name="Google Shape;372;p24"/>
          <p:cNvSpPr txBox="1">
            <a:spLocks noGrp="1"/>
          </p:cNvSpPr>
          <p:nvPr>
            <p:ph type="body" idx="1"/>
          </p:nvPr>
        </p:nvSpPr>
        <p:spPr>
          <a:xfrm>
            <a:off x="4447308" y="591344"/>
            <a:ext cx="6906491" cy="5585619"/>
          </a:xfrm>
          <a:prstGeom prst="rect">
            <a:avLst/>
          </a:prstGeom>
        </p:spPr>
        <p:txBody>
          <a:bodyPr spcFirstLastPara="1" vert="horz" lIns="91440" tIns="45720" rIns="91440" bIns="45720" rtlCol="0" anchor="ctr" anchorCtr="0">
            <a:normAutofit/>
          </a:bodyPr>
          <a:lstStyle/>
          <a:p>
            <a:pPr marL="0" lvl="0" indent="0" algn="just">
              <a:spcBef>
                <a:spcPts val="0"/>
              </a:spcBef>
              <a:spcAft>
                <a:spcPts val="600"/>
              </a:spcAft>
              <a:buClr>
                <a:schemeClr val="dk1"/>
              </a:buClr>
              <a:buSzPts val="4400"/>
            </a:pPr>
            <a:r>
              <a:rPr lang="en-US" sz="2800" b="1" dirty="0" err="1">
                <a:sym typeface="Mulish"/>
              </a:rPr>
              <a:t>Consentimiento</a:t>
            </a:r>
            <a:r>
              <a:rPr lang="en-US" sz="2800" b="1" dirty="0">
                <a:sym typeface="Mulish"/>
              </a:rPr>
              <a:t> </a:t>
            </a:r>
            <a:r>
              <a:rPr lang="en-US" sz="2800" b="1" dirty="0" err="1">
                <a:sym typeface="Mulish"/>
              </a:rPr>
              <a:t>Informado</a:t>
            </a:r>
            <a:r>
              <a:rPr lang="en-US" sz="2800" b="1" dirty="0">
                <a:sym typeface="Mulish"/>
              </a:rPr>
              <a:t> </a:t>
            </a:r>
            <a:r>
              <a:rPr lang="en-US" sz="2800" b="1" dirty="0" err="1">
                <a:sym typeface="Mulish"/>
              </a:rPr>
              <a:t>cualificado</a:t>
            </a:r>
            <a:r>
              <a:rPr lang="en-US" sz="2800" b="1" dirty="0">
                <a:sym typeface="Mulish"/>
              </a:rPr>
              <a:t> de </a:t>
            </a:r>
            <a:r>
              <a:rPr lang="en-US" sz="2800" b="1" dirty="0" err="1">
                <a:sym typeface="Mulish"/>
              </a:rPr>
              <a:t>niños</a:t>
            </a:r>
            <a:r>
              <a:rPr lang="en-US" sz="2800" b="1" dirty="0">
                <a:sym typeface="Mulish"/>
              </a:rPr>
              <a:t>, </a:t>
            </a:r>
            <a:r>
              <a:rPr lang="en-US" sz="2800" b="1" dirty="0" err="1">
                <a:sym typeface="Mulish"/>
              </a:rPr>
              <a:t>niñas</a:t>
            </a:r>
            <a:r>
              <a:rPr lang="en-US" sz="2800" b="1" dirty="0">
                <a:sym typeface="Mulish"/>
              </a:rPr>
              <a:t> y </a:t>
            </a:r>
            <a:r>
              <a:rPr lang="en-US" sz="2800" b="1" dirty="0" err="1">
                <a:sym typeface="Mulish"/>
              </a:rPr>
              <a:t>adolescentes</a:t>
            </a:r>
            <a:r>
              <a:rPr lang="en-US" sz="2800" b="1" dirty="0">
                <a:sym typeface="Mulish"/>
              </a:rPr>
              <a:t>.</a:t>
            </a:r>
            <a:r>
              <a:rPr lang="en-US" sz="2800" b="0" dirty="0">
                <a:sym typeface="Mulish"/>
              </a:rPr>
              <a:t> </a:t>
            </a:r>
            <a:r>
              <a:rPr lang="en-US" sz="2800" b="0" dirty="0" err="1">
                <a:sym typeface="Mulish"/>
              </a:rPr>
              <a:t>Manifestación</a:t>
            </a:r>
            <a:r>
              <a:rPr lang="en-US" sz="2800" b="0" dirty="0">
                <a:sym typeface="Mulish"/>
              </a:rPr>
              <a:t> libre, </a:t>
            </a:r>
            <a:r>
              <a:rPr lang="en-US" sz="2800" b="0" dirty="0" err="1">
                <a:sym typeface="Mulish"/>
              </a:rPr>
              <a:t>voluntaria</a:t>
            </a:r>
            <a:r>
              <a:rPr lang="en-US" sz="2800" b="0" dirty="0">
                <a:sym typeface="Mulish"/>
              </a:rPr>
              <a:t> e </a:t>
            </a:r>
            <a:r>
              <a:rPr lang="en-US" sz="2800" b="0" dirty="0" err="1">
                <a:sym typeface="Mulish"/>
              </a:rPr>
              <a:t>informada</a:t>
            </a:r>
            <a:r>
              <a:rPr lang="en-US" sz="2800" b="0" dirty="0">
                <a:sym typeface="Mulish"/>
              </a:rPr>
              <a:t>, </a:t>
            </a:r>
            <a:r>
              <a:rPr lang="en-US" sz="2800" b="0" dirty="0" err="1">
                <a:sym typeface="Mulish"/>
              </a:rPr>
              <a:t>en</a:t>
            </a:r>
            <a:r>
              <a:rPr lang="en-US" sz="2800" b="0" dirty="0">
                <a:sym typeface="Mulish"/>
              </a:rPr>
              <a:t> </a:t>
            </a:r>
            <a:r>
              <a:rPr lang="en-US" sz="2800" b="0" dirty="0" err="1">
                <a:sym typeface="Mulish"/>
              </a:rPr>
              <a:t>el</a:t>
            </a:r>
            <a:r>
              <a:rPr lang="en-US" sz="2800" b="0" dirty="0">
                <a:sym typeface="Mulish"/>
              </a:rPr>
              <a:t> </a:t>
            </a:r>
            <a:r>
              <a:rPr lang="en-US" sz="2800" b="0" dirty="0" err="1">
                <a:sym typeface="Mulish"/>
              </a:rPr>
              <a:t>marco</a:t>
            </a:r>
            <a:r>
              <a:rPr lang="en-US" sz="2800" b="0" dirty="0">
                <a:sym typeface="Mulish"/>
              </a:rPr>
              <a:t> de la </a:t>
            </a:r>
            <a:r>
              <a:rPr lang="en-US" sz="2800" b="0" dirty="0" err="1">
                <a:sym typeface="Mulish"/>
              </a:rPr>
              <a:t>garantía</a:t>
            </a:r>
            <a:r>
              <a:rPr lang="en-US" sz="2800" b="0" dirty="0">
                <a:sym typeface="Mulish"/>
              </a:rPr>
              <a:t> del derecho a la </a:t>
            </a:r>
            <a:r>
              <a:rPr lang="en-US" sz="2800" b="0" dirty="0" err="1">
                <a:sym typeface="Mulish"/>
              </a:rPr>
              <a:t>salud</a:t>
            </a:r>
            <a:r>
              <a:rPr lang="en-US" sz="2800" b="0" dirty="0">
                <a:sym typeface="Mulish"/>
              </a:rPr>
              <a:t>, ante </a:t>
            </a:r>
            <a:r>
              <a:rPr lang="en-US" sz="2800" b="0" dirty="0" err="1">
                <a:sym typeface="Mulish"/>
              </a:rPr>
              <a:t>procedimientos</a:t>
            </a:r>
            <a:r>
              <a:rPr lang="en-US" sz="2800" b="0" dirty="0">
                <a:sym typeface="Mulish"/>
              </a:rPr>
              <a:t> </a:t>
            </a:r>
            <a:r>
              <a:rPr lang="en-US" sz="2800" b="0" dirty="0" err="1">
                <a:sym typeface="Mulish"/>
              </a:rPr>
              <a:t>médicos</a:t>
            </a:r>
            <a:r>
              <a:rPr lang="en-US" sz="2800" b="0" dirty="0">
                <a:sym typeface="Mulish"/>
              </a:rPr>
              <a:t> de alto </a:t>
            </a:r>
            <a:r>
              <a:rPr lang="en-US" sz="2800" b="0" dirty="0" err="1">
                <a:sym typeface="Mulish"/>
              </a:rPr>
              <a:t>riesgo</a:t>
            </a:r>
            <a:r>
              <a:rPr lang="en-US" sz="2800" b="0" dirty="0">
                <a:sym typeface="Mulish"/>
              </a:rPr>
              <a:t> y/o </a:t>
            </a:r>
            <a:r>
              <a:rPr lang="en-US" sz="2800" b="0" dirty="0" err="1">
                <a:sym typeface="Mulish"/>
              </a:rPr>
              <a:t>complejidad</a:t>
            </a:r>
            <a:r>
              <a:rPr lang="en-US" sz="2800" b="0" dirty="0">
                <a:sym typeface="Mulish"/>
              </a:rPr>
              <a:t>.</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6"/>
        <p:cNvGrpSpPr/>
        <p:nvPr/>
      </p:nvGrpSpPr>
      <p:grpSpPr>
        <a:xfrm>
          <a:off x="0" y="0"/>
          <a:ext cx="0" cy="0"/>
          <a:chOff x="0" y="0"/>
          <a:chExt cx="0" cy="0"/>
        </a:xfrm>
      </p:grpSpPr>
      <p:sp useBgFill="1">
        <p:nvSpPr>
          <p:cNvPr id="383" name="Rectangle 382">
            <a:extLst>
              <a:ext uri="{FF2B5EF4-FFF2-40B4-BE49-F238E27FC236}">
                <a16:creationId xmlns=""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Google Shape;377;p25"/>
          <p:cNvSpPr txBox="1">
            <a:spLocks noGrp="1"/>
          </p:cNvSpPr>
          <p:nvPr>
            <p:ph type="title"/>
          </p:nvPr>
        </p:nvSpPr>
        <p:spPr>
          <a:xfrm>
            <a:off x="841247" y="548640"/>
            <a:ext cx="3933871" cy="5431536"/>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900"/>
            </a:pPr>
            <a:r>
              <a:rPr lang="en-US" sz="5000" b="1" kern="1200" cap="none" dirty="0">
                <a:solidFill>
                  <a:schemeClr val="tx1"/>
                </a:solidFill>
                <a:latin typeface="+mj-lt"/>
                <a:ea typeface="+mj-ea"/>
                <a:cs typeface="+mj-cs"/>
              </a:rPr>
              <a:t>ARTICULO TERCERO</a:t>
            </a:r>
            <a:r>
              <a:rPr lang="en-US" sz="5000" kern="1200" cap="none" dirty="0">
                <a:solidFill>
                  <a:schemeClr val="tx1"/>
                </a:solidFill>
                <a:latin typeface="+mj-lt"/>
                <a:ea typeface="+mj-ea"/>
                <a:cs typeface="+mj-cs"/>
              </a:rPr>
              <a:t>. </a:t>
            </a:r>
            <a:r>
              <a:rPr lang="en-US" sz="5000" kern="1200" cap="none" dirty="0" err="1">
                <a:solidFill>
                  <a:schemeClr val="tx1"/>
                </a:solidFill>
                <a:latin typeface="+mj-lt"/>
                <a:ea typeface="+mj-ea"/>
                <a:cs typeface="+mj-cs"/>
              </a:rPr>
              <a:t>Definiciones</a:t>
            </a:r>
            <a:endParaRPr lang="en-US" sz="5000" kern="1200" dirty="0">
              <a:solidFill>
                <a:schemeClr val="tx1"/>
              </a:solidFill>
              <a:latin typeface="+mj-lt"/>
              <a:ea typeface="+mj-ea"/>
              <a:cs typeface="+mj-cs"/>
            </a:endParaRPr>
          </a:p>
        </p:txBody>
      </p:sp>
      <p:sp>
        <p:nvSpPr>
          <p:cNvPr id="385" name="sketch line">
            <a:extLst>
              <a:ext uri="{FF2B5EF4-FFF2-40B4-BE49-F238E27FC236}">
                <a16:creationId xmlns=""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Google Shape;378;p25"/>
          <p:cNvSpPr txBox="1">
            <a:spLocks noGrp="1"/>
          </p:cNvSpPr>
          <p:nvPr>
            <p:ph type="body" idx="1"/>
          </p:nvPr>
        </p:nvSpPr>
        <p:spPr>
          <a:xfrm>
            <a:off x="5126418" y="552091"/>
            <a:ext cx="6224335" cy="5431536"/>
          </a:xfrm>
          <a:prstGeom prst="rect">
            <a:avLst/>
          </a:prstGeom>
        </p:spPr>
        <p:txBody>
          <a:bodyPr spcFirstLastPara="1" vert="horz" lIns="91440" tIns="45720" rIns="91440" bIns="45720" rtlCol="0" anchor="ctr" anchorCtr="0">
            <a:normAutofit/>
          </a:bodyPr>
          <a:lstStyle/>
          <a:p>
            <a:pPr marL="0" lvl="0" indent="0">
              <a:spcBef>
                <a:spcPts val="0"/>
              </a:spcBef>
              <a:spcAft>
                <a:spcPts val="600"/>
              </a:spcAft>
              <a:buClr>
                <a:schemeClr val="dk1"/>
              </a:buClr>
              <a:buSzPts val="4400"/>
            </a:pPr>
            <a:r>
              <a:rPr lang="en-US" sz="2800" b="1" dirty="0" err="1">
                <a:sym typeface="Mulish"/>
              </a:rPr>
              <a:t>Consentimiento</a:t>
            </a:r>
            <a:r>
              <a:rPr lang="en-US" sz="2800" b="1" dirty="0">
                <a:sym typeface="Mulish"/>
              </a:rPr>
              <a:t> </a:t>
            </a:r>
            <a:r>
              <a:rPr lang="en-US" sz="2800" b="1" dirty="0" err="1">
                <a:sym typeface="Mulish"/>
              </a:rPr>
              <a:t>asistido</a:t>
            </a:r>
            <a:r>
              <a:rPr lang="en-US" sz="2800" b="1" dirty="0">
                <a:sym typeface="Mulish"/>
              </a:rPr>
              <a:t>. </a:t>
            </a:r>
            <a:r>
              <a:rPr lang="en-US" sz="2800" dirty="0" err="1">
                <a:sym typeface="Mulish"/>
              </a:rPr>
              <a:t>Consentimiento</a:t>
            </a:r>
            <a:r>
              <a:rPr lang="en-US" sz="2800" dirty="0">
                <a:sym typeface="Mulish"/>
              </a:rPr>
              <a:t> </a:t>
            </a:r>
            <a:r>
              <a:rPr lang="en-US" sz="2800" dirty="0" err="1">
                <a:sym typeface="Mulish"/>
              </a:rPr>
              <a:t>emitido</a:t>
            </a:r>
            <a:r>
              <a:rPr lang="en-US" sz="2800" dirty="0">
                <a:sym typeface="Mulish"/>
              </a:rPr>
              <a:t> </a:t>
            </a:r>
            <a:r>
              <a:rPr lang="en-US" sz="2800" dirty="0" err="1">
                <a:sym typeface="Mulish"/>
              </a:rPr>
              <a:t>por</a:t>
            </a:r>
            <a:r>
              <a:rPr lang="en-US" sz="2800" dirty="0">
                <a:sym typeface="Mulish"/>
              </a:rPr>
              <a:t> las y </a:t>
            </a:r>
            <a:r>
              <a:rPr lang="en-US" sz="2800" dirty="0" err="1">
                <a:sym typeface="Mulish"/>
              </a:rPr>
              <a:t>los</a:t>
            </a:r>
            <a:r>
              <a:rPr lang="en-US" sz="2800" dirty="0">
                <a:sym typeface="Mulish"/>
              </a:rPr>
              <a:t> </a:t>
            </a:r>
            <a:r>
              <a:rPr lang="en-US" sz="2800" b="1" dirty="0" err="1">
                <a:sym typeface="Mulish"/>
              </a:rPr>
              <a:t>representantes</a:t>
            </a:r>
            <a:r>
              <a:rPr lang="en-US" sz="2800" b="1" dirty="0">
                <a:sym typeface="Mulish"/>
              </a:rPr>
              <a:t> </a:t>
            </a:r>
            <a:r>
              <a:rPr lang="en-US" sz="2800" b="1" dirty="0" err="1">
                <a:sym typeface="Mulish"/>
              </a:rPr>
              <a:t>legales</a:t>
            </a:r>
            <a:r>
              <a:rPr lang="en-US" sz="2800" dirty="0">
                <a:sym typeface="Mulish"/>
              </a:rPr>
              <a:t>, con </a:t>
            </a:r>
            <a:r>
              <a:rPr lang="en-US" sz="2800" dirty="0" err="1">
                <a:sym typeface="Mulish"/>
              </a:rPr>
              <a:t>apoyo</a:t>
            </a:r>
            <a:r>
              <a:rPr lang="en-US" sz="2800" dirty="0">
                <a:sym typeface="Mulish"/>
              </a:rPr>
              <a:t> de </a:t>
            </a:r>
            <a:r>
              <a:rPr lang="en-US" sz="2800" dirty="0" err="1">
                <a:sym typeface="Mulish"/>
              </a:rPr>
              <a:t>profesionales</a:t>
            </a:r>
            <a:r>
              <a:rPr lang="en-US" sz="2800" dirty="0">
                <a:sym typeface="Mulish"/>
              </a:rPr>
              <a:t> de </a:t>
            </a:r>
            <a:r>
              <a:rPr lang="en-US" sz="2800" dirty="0" err="1">
                <a:sym typeface="Mulish"/>
              </a:rPr>
              <a:t>salud</a:t>
            </a:r>
            <a:r>
              <a:rPr lang="en-US" sz="2800" dirty="0">
                <a:sym typeface="Mulish"/>
              </a:rPr>
              <a:t>, </a:t>
            </a:r>
            <a:r>
              <a:rPr lang="en-US" sz="2800" dirty="0" err="1">
                <a:sym typeface="Mulish"/>
              </a:rPr>
              <a:t>en</a:t>
            </a:r>
            <a:r>
              <a:rPr lang="en-US" sz="2800" dirty="0">
                <a:sym typeface="Mulish"/>
              </a:rPr>
              <a:t> </a:t>
            </a:r>
            <a:r>
              <a:rPr lang="en-US" sz="2800" dirty="0" err="1">
                <a:sym typeface="Mulish"/>
              </a:rPr>
              <a:t>los</a:t>
            </a:r>
            <a:r>
              <a:rPr lang="en-US" sz="2800" dirty="0">
                <a:sym typeface="Mulish"/>
              </a:rPr>
              <a:t> </a:t>
            </a:r>
            <a:r>
              <a:rPr lang="en-US" sz="2800" dirty="0" err="1">
                <a:sym typeface="Mulish"/>
              </a:rPr>
              <a:t>casos</a:t>
            </a:r>
            <a:r>
              <a:rPr lang="en-US" sz="2800" dirty="0">
                <a:sym typeface="Mulish"/>
              </a:rPr>
              <a:t> que </a:t>
            </a:r>
            <a:r>
              <a:rPr lang="en-US" sz="2800" b="1" dirty="0">
                <a:sym typeface="Mulish"/>
              </a:rPr>
              <a:t>no sea </a:t>
            </a:r>
            <a:r>
              <a:rPr lang="en-US" sz="2800" dirty="0" err="1">
                <a:sym typeface="Mulish"/>
              </a:rPr>
              <a:t>posible</a:t>
            </a:r>
            <a:r>
              <a:rPr lang="en-US" sz="2800" dirty="0">
                <a:sym typeface="Mulish"/>
              </a:rPr>
              <a:t> </a:t>
            </a:r>
            <a:r>
              <a:rPr lang="en-US" sz="2800" dirty="0" err="1">
                <a:sym typeface="Mulish"/>
              </a:rPr>
              <a:t>conocer</a:t>
            </a:r>
            <a:r>
              <a:rPr lang="en-US" sz="2800" dirty="0">
                <a:sym typeface="Mulish"/>
              </a:rPr>
              <a:t> la </a:t>
            </a:r>
            <a:r>
              <a:rPr lang="en-US" sz="2800" dirty="0" err="1">
                <a:sym typeface="Mulish"/>
              </a:rPr>
              <a:t>decisión</a:t>
            </a:r>
            <a:r>
              <a:rPr lang="en-US" sz="2800" dirty="0">
                <a:sym typeface="Mulish"/>
              </a:rPr>
              <a:t> previa </a:t>
            </a:r>
            <a:r>
              <a:rPr lang="en-US" sz="2800" dirty="0" err="1">
                <a:sym typeface="Mulish"/>
              </a:rPr>
              <a:t>evaluación</a:t>
            </a:r>
            <a:r>
              <a:rPr lang="en-US" sz="2800" dirty="0">
                <a:sym typeface="Mulish"/>
              </a:rPr>
              <a:t> de sus </a:t>
            </a:r>
            <a:r>
              <a:rPr lang="en-US" sz="2800" dirty="0" err="1">
                <a:sym typeface="Mulish"/>
              </a:rPr>
              <a:t>facultades</a:t>
            </a:r>
            <a:r>
              <a:rPr lang="en-US" sz="2800" dirty="0">
                <a:sym typeface="Mulish"/>
              </a:rPr>
              <a:t> y </a:t>
            </a:r>
            <a:r>
              <a:rPr lang="en-US" sz="2800" dirty="0" err="1">
                <a:sym typeface="Mulish"/>
              </a:rPr>
              <a:t>autonomía</a:t>
            </a:r>
            <a:r>
              <a:rPr lang="en-US" sz="2800" dirty="0">
                <a:sym typeface="Mulish"/>
              </a:rPr>
              <a:t> </a:t>
            </a:r>
            <a:r>
              <a:rPr lang="en-US" sz="2800" dirty="0" err="1">
                <a:sym typeface="Mulish"/>
              </a:rPr>
              <a:t>progresiva</a:t>
            </a:r>
            <a:r>
              <a:rPr lang="en-US" sz="2800" dirty="0">
                <a:sym typeface="Mulish"/>
              </a:rPr>
              <a: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Google Shape;161;p3"/>
          <p:cNvPicPr preferRelativeResize="0"/>
          <p:nvPr/>
        </p:nvPicPr>
        <p:blipFill rotWithShape="1">
          <a:blip r:embed="rId3">
            <a:alphaModFix amt="30000"/>
          </a:blip>
          <a:srcRect t="4787" b="10626"/>
          <a:stretch/>
        </p:blipFill>
        <p:spPr>
          <a:xfrm>
            <a:off x="20" y="10"/>
            <a:ext cx="12191980" cy="6857990"/>
          </a:xfrm>
          <a:prstGeom prst="rect">
            <a:avLst/>
          </a:prstGeom>
          <a:noFill/>
          <a:ln>
            <a:noFill/>
          </a:ln>
        </p:spPr>
      </p:pic>
      <p:sp>
        <p:nvSpPr>
          <p:cNvPr id="162" name="Google Shape;162;p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sz="4000"/>
              <a:t>HOJA DE RUTA</a:t>
            </a:r>
            <a:endParaRPr sz="4000"/>
          </a:p>
        </p:txBody>
      </p:sp>
      <p:grpSp>
        <p:nvGrpSpPr>
          <p:cNvPr id="163" name="Google Shape;163;p3"/>
          <p:cNvGrpSpPr/>
          <p:nvPr/>
        </p:nvGrpSpPr>
        <p:grpSpPr>
          <a:xfrm>
            <a:off x="892628" y="1970551"/>
            <a:ext cx="10613571" cy="3318284"/>
            <a:chOff x="0" y="1621"/>
            <a:chExt cx="10613571" cy="3318284"/>
          </a:xfrm>
        </p:grpSpPr>
        <p:cxnSp>
          <p:nvCxnSpPr>
            <p:cNvPr id="164" name="Google Shape;164;p3"/>
            <p:cNvCxnSpPr/>
            <p:nvPr/>
          </p:nvCxnSpPr>
          <p:spPr>
            <a:xfrm>
              <a:off x="0" y="1621"/>
              <a:ext cx="10613571" cy="0"/>
            </a:xfrm>
            <a:prstGeom prst="straightConnector1">
              <a:avLst/>
            </a:prstGeom>
            <a:gradFill>
              <a:gsLst>
                <a:gs pos="0">
                  <a:srgbClr val="E44C64"/>
                </a:gs>
                <a:gs pos="78000">
                  <a:srgbClr val="EB1747"/>
                </a:gs>
                <a:gs pos="100000">
                  <a:srgbClr val="EB1747"/>
                </a:gs>
              </a:gsLst>
              <a:lin ang="5400000" scaled="0"/>
            </a:gradFill>
            <a:ln w="9525" cap="flat" cmpd="sng">
              <a:solidFill>
                <a:srgbClr val="E3214D"/>
              </a:solidFill>
              <a:prstDash val="solid"/>
              <a:round/>
              <a:headEnd type="none" w="sm" len="sm"/>
              <a:tailEnd type="none" w="sm" len="sm"/>
            </a:ln>
            <a:effectLst>
              <a:outerShdw blurRad="57150" dist="19050" dir="5400000" algn="ctr" rotWithShape="0">
                <a:srgbClr val="000000">
                  <a:alpha val="47843"/>
                </a:srgbClr>
              </a:outerShdw>
            </a:effectLst>
          </p:spPr>
        </p:cxnSp>
        <p:sp>
          <p:nvSpPr>
            <p:cNvPr id="165" name="Google Shape;165;p3"/>
            <p:cNvSpPr/>
            <p:nvPr/>
          </p:nvSpPr>
          <p:spPr>
            <a:xfrm>
              <a:off x="0" y="1621"/>
              <a:ext cx="10613571" cy="11060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txBox="1"/>
            <p:nvPr/>
          </p:nvSpPr>
          <p:spPr>
            <a:xfrm>
              <a:off x="0" y="1621"/>
              <a:ext cx="10613571" cy="1106094"/>
            </a:xfrm>
            <a:prstGeom prst="rect">
              <a:avLst/>
            </a:prstGeom>
            <a:noFill/>
            <a:ln>
              <a:noFill/>
            </a:ln>
          </p:spPr>
          <p:txBody>
            <a:bodyPr spcFirstLastPara="1" wrap="square" lIns="194300" tIns="194300" rIns="194300" bIns="194300" anchor="ctr" anchorCtr="0">
              <a:noAutofit/>
            </a:bodyPr>
            <a:lstStyle/>
            <a:p>
              <a:pPr marL="0" marR="0" lvl="0" indent="0" algn="l" rtl="0">
                <a:lnSpc>
                  <a:spcPct val="90000"/>
                </a:lnSpc>
                <a:spcBef>
                  <a:spcPts val="0"/>
                </a:spcBef>
                <a:spcAft>
                  <a:spcPts val="0"/>
                </a:spcAft>
                <a:buClr>
                  <a:schemeClr val="dk1"/>
                </a:buClr>
                <a:buSzPts val="5100"/>
                <a:buFont typeface="Century Gothic"/>
                <a:buNone/>
              </a:pPr>
              <a:r>
                <a:rPr lang="es-CO" sz="5100" b="1" i="0" u="none" strike="noStrike" cap="none">
                  <a:solidFill>
                    <a:schemeClr val="dk1"/>
                  </a:solidFill>
                  <a:latin typeface="Century Gothic"/>
                  <a:ea typeface="Century Gothic"/>
                  <a:cs typeface="Century Gothic"/>
                  <a:sym typeface="Century Gothic"/>
                </a:rPr>
                <a:t>Historia </a:t>
              </a:r>
              <a:endParaRPr sz="5100" b="1" i="0" u="none" strike="noStrike" cap="none">
                <a:solidFill>
                  <a:schemeClr val="dk1"/>
                </a:solidFill>
                <a:latin typeface="Century Gothic"/>
                <a:ea typeface="Century Gothic"/>
                <a:cs typeface="Century Gothic"/>
                <a:sym typeface="Century Gothic"/>
              </a:endParaRPr>
            </a:p>
          </p:txBody>
        </p:sp>
        <p:cxnSp>
          <p:nvCxnSpPr>
            <p:cNvPr id="167" name="Google Shape;167;p3"/>
            <p:cNvCxnSpPr/>
            <p:nvPr/>
          </p:nvCxnSpPr>
          <p:spPr>
            <a:xfrm>
              <a:off x="0" y="1107716"/>
              <a:ext cx="10613571" cy="0"/>
            </a:xfrm>
            <a:prstGeom prst="straightConnector1">
              <a:avLst/>
            </a:prstGeom>
            <a:gradFill>
              <a:gsLst>
                <a:gs pos="0">
                  <a:srgbClr val="E44C64"/>
                </a:gs>
                <a:gs pos="78000">
                  <a:srgbClr val="EB1747"/>
                </a:gs>
                <a:gs pos="100000">
                  <a:srgbClr val="EB1747"/>
                </a:gs>
              </a:gsLst>
              <a:lin ang="5400000" scaled="0"/>
            </a:gradFill>
            <a:ln w="9525" cap="flat" cmpd="sng">
              <a:solidFill>
                <a:srgbClr val="E3214D"/>
              </a:solidFill>
              <a:prstDash val="solid"/>
              <a:round/>
              <a:headEnd type="none" w="sm" len="sm"/>
              <a:tailEnd type="none" w="sm" len="sm"/>
            </a:ln>
            <a:effectLst>
              <a:outerShdw blurRad="57150" dist="19050" dir="5400000" algn="ctr" rotWithShape="0">
                <a:srgbClr val="000000">
                  <a:alpha val="47843"/>
                </a:srgbClr>
              </a:outerShdw>
            </a:effectLst>
          </p:spPr>
        </p:cxnSp>
        <p:sp>
          <p:nvSpPr>
            <p:cNvPr id="168" name="Google Shape;168;p3"/>
            <p:cNvSpPr/>
            <p:nvPr/>
          </p:nvSpPr>
          <p:spPr>
            <a:xfrm>
              <a:off x="0" y="1107716"/>
              <a:ext cx="10613571" cy="11060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txBox="1"/>
            <p:nvPr/>
          </p:nvSpPr>
          <p:spPr>
            <a:xfrm>
              <a:off x="0" y="1107716"/>
              <a:ext cx="10613571" cy="1106094"/>
            </a:xfrm>
            <a:prstGeom prst="rect">
              <a:avLst/>
            </a:prstGeom>
            <a:noFill/>
            <a:ln>
              <a:noFill/>
            </a:ln>
          </p:spPr>
          <p:txBody>
            <a:bodyPr spcFirstLastPara="1" wrap="square" lIns="194300" tIns="194300" rIns="194300" bIns="194300" anchor="ctr" anchorCtr="0">
              <a:noAutofit/>
            </a:bodyPr>
            <a:lstStyle/>
            <a:p>
              <a:pPr marL="0" marR="0" lvl="0" indent="0" algn="l" rtl="0">
                <a:lnSpc>
                  <a:spcPct val="90000"/>
                </a:lnSpc>
                <a:spcBef>
                  <a:spcPts val="0"/>
                </a:spcBef>
                <a:spcAft>
                  <a:spcPts val="0"/>
                </a:spcAft>
                <a:buClr>
                  <a:schemeClr val="dk1"/>
                </a:buClr>
                <a:buSzPts val="5100"/>
                <a:buFont typeface="Century Gothic"/>
                <a:buNone/>
              </a:pPr>
              <a:r>
                <a:rPr lang="es-CO" sz="5100" b="1" i="0" u="none" strike="noStrike" cap="none" dirty="0">
                  <a:solidFill>
                    <a:schemeClr val="dk1"/>
                  </a:solidFill>
                  <a:latin typeface="Century Gothic"/>
                  <a:ea typeface="Century Gothic"/>
                  <a:cs typeface="Century Gothic"/>
                  <a:sym typeface="Century Gothic"/>
                </a:rPr>
                <a:t>Desarrollo Cognitivo.</a:t>
              </a:r>
            </a:p>
            <a:p>
              <a:pPr marL="0" marR="0" lvl="0" indent="0" algn="l" rtl="0">
                <a:lnSpc>
                  <a:spcPct val="90000"/>
                </a:lnSpc>
                <a:spcBef>
                  <a:spcPts val="0"/>
                </a:spcBef>
                <a:spcAft>
                  <a:spcPts val="0"/>
                </a:spcAft>
                <a:buClr>
                  <a:schemeClr val="dk1"/>
                </a:buClr>
                <a:buSzPts val="5100"/>
                <a:buFont typeface="Century Gothic"/>
                <a:buNone/>
              </a:pPr>
              <a:r>
                <a:rPr lang="es-CO" sz="5100" b="1" i="0" u="none" strike="noStrike" cap="none" dirty="0">
                  <a:solidFill>
                    <a:schemeClr val="dk1"/>
                  </a:solidFill>
                  <a:latin typeface="Century Gothic"/>
                  <a:ea typeface="Century Gothic"/>
                  <a:cs typeface="Century Gothic"/>
                  <a:sym typeface="Century Gothic"/>
                </a:rPr>
                <a:t>Actualidad en Colombia.</a:t>
              </a:r>
              <a:endParaRPr dirty="0"/>
            </a:p>
          </p:txBody>
        </p:sp>
        <p:cxnSp>
          <p:nvCxnSpPr>
            <p:cNvPr id="170" name="Google Shape;170;p3"/>
            <p:cNvCxnSpPr/>
            <p:nvPr/>
          </p:nvCxnSpPr>
          <p:spPr>
            <a:xfrm>
              <a:off x="0" y="2213811"/>
              <a:ext cx="10613571" cy="0"/>
            </a:xfrm>
            <a:prstGeom prst="straightConnector1">
              <a:avLst/>
            </a:prstGeom>
            <a:gradFill>
              <a:gsLst>
                <a:gs pos="0">
                  <a:srgbClr val="E44C64"/>
                </a:gs>
                <a:gs pos="78000">
                  <a:srgbClr val="EB1747"/>
                </a:gs>
                <a:gs pos="100000">
                  <a:srgbClr val="EB1747"/>
                </a:gs>
              </a:gsLst>
              <a:lin ang="5400000" scaled="0"/>
            </a:gradFill>
            <a:ln w="9525" cap="flat" cmpd="sng">
              <a:solidFill>
                <a:srgbClr val="E3214D"/>
              </a:solidFill>
              <a:prstDash val="solid"/>
              <a:round/>
              <a:headEnd type="none" w="sm" len="sm"/>
              <a:tailEnd type="none" w="sm" len="sm"/>
            </a:ln>
            <a:effectLst>
              <a:outerShdw blurRad="57150" dist="19050" dir="5400000" algn="ctr" rotWithShape="0">
                <a:srgbClr val="000000">
                  <a:alpha val="47843"/>
                </a:srgbClr>
              </a:outerShdw>
            </a:effectLst>
          </p:spPr>
        </p:cxnSp>
        <p:sp>
          <p:nvSpPr>
            <p:cNvPr id="171" name="Google Shape;171;p3"/>
            <p:cNvSpPr/>
            <p:nvPr/>
          </p:nvSpPr>
          <p:spPr>
            <a:xfrm>
              <a:off x="0" y="2213811"/>
              <a:ext cx="10613571" cy="11060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txBox="1"/>
            <p:nvPr/>
          </p:nvSpPr>
          <p:spPr>
            <a:xfrm>
              <a:off x="0" y="2213811"/>
              <a:ext cx="10613571" cy="1106094"/>
            </a:xfrm>
            <a:prstGeom prst="rect">
              <a:avLst/>
            </a:prstGeom>
            <a:noFill/>
            <a:ln>
              <a:noFill/>
            </a:ln>
          </p:spPr>
          <p:txBody>
            <a:bodyPr spcFirstLastPara="1" wrap="square" lIns="194300" tIns="194300" rIns="194300" bIns="194300" anchor="ctr" anchorCtr="0">
              <a:noAutofit/>
            </a:bodyPr>
            <a:lstStyle/>
            <a:p>
              <a:pPr marL="0" marR="0" lvl="0" indent="0" algn="l" rtl="0">
                <a:lnSpc>
                  <a:spcPct val="90000"/>
                </a:lnSpc>
                <a:spcBef>
                  <a:spcPts val="0"/>
                </a:spcBef>
                <a:spcAft>
                  <a:spcPts val="0"/>
                </a:spcAft>
                <a:buClr>
                  <a:schemeClr val="dk1"/>
                </a:buClr>
                <a:buSzPts val="5100"/>
                <a:buFont typeface="Century Gothic"/>
                <a:buNone/>
              </a:pPr>
              <a:r>
                <a:rPr lang="es-CO" sz="5100" b="1" i="0" u="none" strike="noStrike" cap="none">
                  <a:solidFill>
                    <a:schemeClr val="dk1"/>
                  </a:solidFill>
                  <a:latin typeface="Century Gothic"/>
                  <a:ea typeface="Century Gothic"/>
                  <a:cs typeface="Century Gothic"/>
                  <a:sym typeface="Century Gothic"/>
                </a:rPr>
                <a:t>Futuro</a:t>
              </a:r>
              <a:endParaRPr sz="5100" b="1" i="0" u="none" strike="noStrike" cap="none">
                <a:solidFill>
                  <a:schemeClr val="dk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6"/>
          <p:cNvSpPr txBox="1">
            <a:spLocks noGrp="1"/>
          </p:cNvSpPr>
          <p:nvPr>
            <p:ph type="title"/>
          </p:nvPr>
        </p:nvSpPr>
        <p:spPr>
          <a:xfrm>
            <a:off x="679525" y="99482"/>
            <a:ext cx="10820400" cy="28024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entury Gothic"/>
              <a:buNone/>
            </a:pPr>
            <a:r>
              <a:rPr lang="es-CO" sz="4400" b="1" cap="none" dirty="0"/>
              <a:t>Decisiones y Consentimiento Informado de Niños y Adolescentes</a:t>
            </a:r>
            <a:r>
              <a:rPr lang="es-CO" sz="4400" b="1" dirty="0"/>
              <a:t/>
            </a:r>
            <a:br>
              <a:rPr lang="es-CO" sz="4400" b="1" dirty="0"/>
            </a:br>
            <a:endParaRPr sz="4400" b="1" dirty="0"/>
          </a:p>
        </p:txBody>
      </p:sp>
      <p:sp>
        <p:nvSpPr>
          <p:cNvPr id="384" name="Google Shape;384;p26"/>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101600" algn="l" rtl="0">
              <a:lnSpc>
                <a:spcPct val="90000"/>
              </a:lnSpc>
              <a:spcBef>
                <a:spcPts val="0"/>
              </a:spcBef>
              <a:spcAft>
                <a:spcPts val="0"/>
              </a:spcAft>
              <a:buClr>
                <a:srgbClr val="FFFFFF"/>
              </a:buClr>
              <a:buSzPts val="1600"/>
              <a:buFont typeface="Arial"/>
              <a:buChar char="•"/>
            </a:pPr>
            <a:r>
              <a:rPr lang="es-CO" b="0" i="0" u="none" strike="noStrike">
                <a:solidFill>
                  <a:srgbClr val="FFFFFF"/>
                </a:solidFill>
                <a:latin typeface="Mulish"/>
                <a:ea typeface="Mulish"/>
                <a:cs typeface="Mulish"/>
                <a:sym typeface="Mulish"/>
              </a:rPr>
              <a:t>Evolución de facultades y autonoma progresiva</a:t>
            </a:r>
            <a:endParaRPr/>
          </a:p>
          <a:p>
            <a:pPr marL="0" lvl="0" indent="0" algn="l" rtl="0">
              <a:lnSpc>
                <a:spcPct val="90000"/>
              </a:lnSpc>
              <a:spcBef>
                <a:spcPts val="1000"/>
              </a:spcBef>
              <a:spcAft>
                <a:spcPts val="0"/>
              </a:spcAft>
              <a:buClr>
                <a:schemeClr val="dk1"/>
              </a:buClr>
              <a:buSzPts val="1600"/>
              <a:buNone/>
            </a:pPr>
            <a:endParaRPr/>
          </a:p>
        </p:txBody>
      </p:sp>
      <p:grpSp>
        <p:nvGrpSpPr>
          <p:cNvPr id="385" name="Google Shape;385;p26"/>
          <p:cNvGrpSpPr/>
          <p:nvPr/>
        </p:nvGrpSpPr>
        <p:grpSpPr>
          <a:xfrm>
            <a:off x="-4270089" y="1049544"/>
            <a:ext cx="15865583" cy="6198244"/>
            <a:chOff x="-5205002" y="-797245"/>
            <a:chExt cx="15865583" cy="6198244"/>
          </a:xfrm>
        </p:grpSpPr>
        <p:sp>
          <p:nvSpPr>
            <p:cNvPr id="386" name="Google Shape;386;p26"/>
            <p:cNvSpPr/>
            <p:nvPr/>
          </p:nvSpPr>
          <p:spPr>
            <a:xfrm>
              <a:off x="-5205002" y="-797245"/>
              <a:ext cx="6198244" cy="6198244"/>
            </a:xfrm>
            <a:prstGeom prst="blockArc">
              <a:avLst>
                <a:gd name="adj1" fmla="val 18900000"/>
                <a:gd name="adj2" fmla="val 2700000"/>
                <a:gd name="adj3" fmla="val 348"/>
              </a:avLst>
            </a:prstGeom>
            <a:noFill/>
            <a:ln w="12700" cap="flat" cmpd="sng">
              <a:solidFill>
                <a:srgbClr val="6F50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520044" y="353936"/>
              <a:ext cx="10059827" cy="708241"/>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txBox="1"/>
            <p:nvPr/>
          </p:nvSpPr>
          <p:spPr>
            <a:xfrm>
              <a:off x="520044" y="353936"/>
              <a:ext cx="10059827" cy="708241"/>
            </a:xfrm>
            <a:prstGeom prst="rect">
              <a:avLst/>
            </a:prstGeom>
            <a:noFill/>
            <a:ln>
              <a:noFill/>
            </a:ln>
          </p:spPr>
          <p:txBody>
            <a:bodyPr spcFirstLastPara="1" wrap="square" lIns="5621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s-CO" sz="2800" dirty="0">
                  <a:solidFill>
                    <a:schemeClr val="lt1"/>
                  </a:solidFill>
                  <a:latin typeface="Century Gothic"/>
                  <a:ea typeface="Century Gothic"/>
                  <a:cs typeface="Century Gothic"/>
                  <a:sym typeface="Century Gothic"/>
                </a:rPr>
                <a:t>Información </a:t>
              </a:r>
              <a:endParaRPr sz="2800" dirty="0"/>
            </a:p>
          </p:txBody>
        </p:sp>
        <p:sp>
          <p:nvSpPr>
            <p:cNvPr id="389" name="Google Shape;389;p26"/>
            <p:cNvSpPr/>
            <p:nvPr/>
          </p:nvSpPr>
          <p:spPr>
            <a:xfrm>
              <a:off x="77393" y="265406"/>
              <a:ext cx="885301" cy="885301"/>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926095" y="1416482"/>
              <a:ext cx="9653776" cy="708241"/>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txBox="1"/>
            <p:nvPr/>
          </p:nvSpPr>
          <p:spPr>
            <a:xfrm>
              <a:off x="1006805" y="1431073"/>
              <a:ext cx="9653776" cy="708241"/>
            </a:xfrm>
            <a:prstGeom prst="rect">
              <a:avLst/>
            </a:prstGeom>
            <a:noFill/>
            <a:ln>
              <a:noFill/>
            </a:ln>
          </p:spPr>
          <p:txBody>
            <a:bodyPr spcFirstLastPara="1" wrap="square" lIns="5621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s-CO" sz="2800" dirty="0">
                  <a:solidFill>
                    <a:schemeClr val="lt1"/>
                  </a:solidFill>
                  <a:latin typeface="Century Gothic"/>
                  <a:ea typeface="Century Gothic"/>
                  <a:cs typeface="Century Gothic"/>
                  <a:sym typeface="Century Gothic"/>
                </a:rPr>
                <a:t>Proporcionar tiempo suficiente</a:t>
              </a:r>
              <a:endParaRPr sz="2800" dirty="0"/>
            </a:p>
          </p:txBody>
        </p:sp>
        <p:sp>
          <p:nvSpPr>
            <p:cNvPr id="392" name="Google Shape;392;p26"/>
            <p:cNvSpPr/>
            <p:nvPr/>
          </p:nvSpPr>
          <p:spPr>
            <a:xfrm>
              <a:off x="483444" y="1327952"/>
              <a:ext cx="885301" cy="885301"/>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926095" y="2479028"/>
              <a:ext cx="9653776" cy="708241"/>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txBox="1"/>
            <p:nvPr/>
          </p:nvSpPr>
          <p:spPr>
            <a:xfrm>
              <a:off x="926095" y="2479028"/>
              <a:ext cx="9653776" cy="708241"/>
            </a:xfrm>
            <a:prstGeom prst="rect">
              <a:avLst/>
            </a:prstGeom>
            <a:noFill/>
            <a:ln>
              <a:noFill/>
            </a:ln>
          </p:spPr>
          <p:txBody>
            <a:bodyPr spcFirstLastPara="1" wrap="square" lIns="5621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s-CO" sz="2800" dirty="0">
                  <a:solidFill>
                    <a:schemeClr val="lt1"/>
                  </a:solidFill>
                  <a:latin typeface="Century Gothic"/>
                  <a:ea typeface="Century Gothic"/>
                  <a:cs typeface="Century Gothic"/>
                  <a:sym typeface="Century Gothic"/>
                </a:rPr>
                <a:t>Particularidades</a:t>
              </a:r>
              <a:r>
                <a:rPr lang="es-CO" sz="1800" dirty="0">
                  <a:solidFill>
                    <a:schemeClr val="lt1"/>
                  </a:solidFill>
                  <a:latin typeface="Century Gothic"/>
                  <a:ea typeface="Century Gothic"/>
                  <a:cs typeface="Century Gothic"/>
                  <a:sym typeface="Century Gothic"/>
                </a:rPr>
                <a:t> </a:t>
              </a:r>
              <a:r>
                <a:rPr lang="es-CO" sz="2800" dirty="0" smtClean="0">
                  <a:solidFill>
                    <a:schemeClr val="lt1"/>
                  </a:solidFill>
                  <a:latin typeface="Century Gothic"/>
                  <a:ea typeface="Century Gothic"/>
                  <a:cs typeface="Century Gothic"/>
                  <a:sym typeface="Century Gothic"/>
                </a:rPr>
                <a:t>individuales</a:t>
              </a:r>
              <a:endParaRPr dirty="0"/>
            </a:p>
          </p:txBody>
        </p:sp>
        <p:sp>
          <p:nvSpPr>
            <p:cNvPr id="395" name="Google Shape;395;p26"/>
            <p:cNvSpPr/>
            <p:nvPr/>
          </p:nvSpPr>
          <p:spPr>
            <a:xfrm>
              <a:off x="483444" y="2390498"/>
              <a:ext cx="885301" cy="885301"/>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520044" y="3541575"/>
              <a:ext cx="10059827" cy="708241"/>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txBox="1"/>
            <p:nvPr/>
          </p:nvSpPr>
          <p:spPr>
            <a:xfrm>
              <a:off x="520044" y="3541575"/>
              <a:ext cx="10059827" cy="708241"/>
            </a:xfrm>
            <a:prstGeom prst="rect">
              <a:avLst/>
            </a:prstGeom>
            <a:noFill/>
            <a:ln>
              <a:noFill/>
            </a:ln>
          </p:spPr>
          <p:txBody>
            <a:bodyPr spcFirstLastPara="1" wrap="square" lIns="5621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Century Gothic"/>
                <a:buNone/>
              </a:pPr>
              <a:r>
                <a:rPr lang="es-CO" sz="2800" dirty="0">
                  <a:solidFill>
                    <a:schemeClr val="lt1"/>
                  </a:solidFill>
                  <a:latin typeface="Century Gothic"/>
                  <a:ea typeface="Century Gothic"/>
                  <a:cs typeface="Century Gothic"/>
                  <a:sym typeface="Century Gothic"/>
                </a:rPr>
                <a:t>Intensidad</a:t>
              </a:r>
              <a:r>
                <a:rPr lang="es-CO" sz="1800" dirty="0">
                  <a:solidFill>
                    <a:schemeClr val="lt1"/>
                  </a:solidFill>
                  <a:latin typeface="Century Gothic"/>
                  <a:ea typeface="Century Gothic"/>
                  <a:cs typeface="Century Gothic"/>
                  <a:sym typeface="Century Gothic"/>
                </a:rPr>
                <a:t> </a:t>
              </a:r>
              <a:r>
                <a:rPr lang="es-CO" sz="2800" dirty="0">
                  <a:solidFill>
                    <a:schemeClr val="lt1"/>
                  </a:solidFill>
                  <a:latin typeface="Century Gothic"/>
                  <a:ea typeface="Century Gothic"/>
                  <a:cs typeface="Century Gothic"/>
                  <a:sym typeface="Century Gothic"/>
                </a:rPr>
                <a:t>e impacto del procedimiento</a:t>
              </a:r>
              <a:endParaRPr dirty="0"/>
            </a:p>
            <a:p>
              <a:pPr marL="0" marR="0" lvl="0" indent="0" algn="l" rtl="0">
                <a:lnSpc>
                  <a:spcPct val="90000"/>
                </a:lnSpc>
                <a:spcBef>
                  <a:spcPts val="630"/>
                </a:spcBef>
                <a:spcAft>
                  <a:spcPts val="0"/>
                </a:spcAft>
                <a:buClr>
                  <a:schemeClr val="dk1"/>
                </a:buClr>
                <a:buSzPts val="1800"/>
                <a:buFont typeface="Century Gothic"/>
                <a:buNone/>
              </a:pPr>
              <a:endParaRPr sz="1800" dirty="0">
                <a:solidFill>
                  <a:schemeClr val="lt1"/>
                </a:solidFill>
                <a:latin typeface="Century Gothic"/>
                <a:ea typeface="Century Gothic"/>
                <a:cs typeface="Century Gothic"/>
                <a:sym typeface="Century Gothic"/>
              </a:endParaRPr>
            </a:p>
          </p:txBody>
        </p:sp>
        <p:sp>
          <p:nvSpPr>
            <p:cNvPr id="398" name="Google Shape;398;p26"/>
            <p:cNvSpPr/>
            <p:nvPr/>
          </p:nvSpPr>
          <p:spPr>
            <a:xfrm>
              <a:off x="77393" y="3453044"/>
              <a:ext cx="885301" cy="885301"/>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7"/>
          <p:cNvSpPr txBox="1">
            <a:spLocks noGrp="1"/>
          </p:cNvSpPr>
          <p:nvPr>
            <p:ph type="title"/>
          </p:nvPr>
        </p:nvSpPr>
        <p:spPr>
          <a:xfrm>
            <a:off x="685800" y="268790"/>
            <a:ext cx="10820400" cy="28024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entury Gothic"/>
              <a:buNone/>
            </a:pPr>
            <a:r>
              <a:rPr lang="es-CO" sz="4400" b="1" cap="none"/>
              <a:t>Decisiones y Consentimiento Informado de Niños y Adolescentes</a:t>
            </a:r>
            <a:r>
              <a:rPr lang="es-CO" sz="4400"/>
              <a:t/>
            </a:r>
            <a:br>
              <a:rPr lang="es-CO" sz="4400"/>
            </a:br>
            <a:endParaRPr sz="4400"/>
          </a:p>
        </p:txBody>
      </p:sp>
      <p:sp>
        <p:nvSpPr>
          <p:cNvPr id="404" name="Google Shape;404;p27"/>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101600" algn="l" rtl="0">
              <a:lnSpc>
                <a:spcPct val="90000"/>
              </a:lnSpc>
              <a:spcBef>
                <a:spcPts val="0"/>
              </a:spcBef>
              <a:spcAft>
                <a:spcPts val="0"/>
              </a:spcAft>
              <a:buClr>
                <a:srgbClr val="FFFFFF"/>
              </a:buClr>
              <a:buSzPts val="1600"/>
              <a:buFont typeface="Arial"/>
              <a:buChar char="•"/>
            </a:pPr>
            <a:r>
              <a:rPr lang="es-CO" b="0" i="0" u="none" strike="noStrike">
                <a:solidFill>
                  <a:srgbClr val="FFFFFF"/>
                </a:solidFill>
                <a:latin typeface="Mulish"/>
                <a:ea typeface="Mulish"/>
                <a:cs typeface="Mulish"/>
                <a:sym typeface="Mulish"/>
              </a:rPr>
              <a:t>Evolución de facultades y autonoma progresiva</a:t>
            </a:r>
            <a:endParaRPr/>
          </a:p>
          <a:p>
            <a:pPr marL="0" lvl="0" indent="0" algn="l" rtl="0">
              <a:lnSpc>
                <a:spcPct val="90000"/>
              </a:lnSpc>
              <a:spcBef>
                <a:spcPts val="1000"/>
              </a:spcBef>
              <a:spcAft>
                <a:spcPts val="0"/>
              </a:spcAft>
              <a:buClr>
                <a:schemeClr val="dk1"/>
              </a:buClr>
              <a:buSzPts val="1600"/>
              <a:buNone/>
            </a:pPr>
            <a:endParaRPr/>
          </a:p>
        </p:txBody>
      </p:sp>
      <p:grpSp>
        <p:nvGrpSpPr>
          <p:cNvPr id="405" name="Google Shape;405;p27"/>
          <p:cNvGrpSpPr/>
          <p:nvPr/>
        </p:nvGrpSpPr>
        <p:grpSpPr>
          <a:xfrm>
            <a:off x="-4116715" y="1340409"/>
            <a:ext cx="14501717" cy="6331947"/>
            <a:chOff x="-5317554" y="-814356"/>
            <a:chExt cx="14501717" cy="6331947"/>
          </a:xfrm>
        </p:grpSpPr>
        <p:sp>
          <p:nvSpPr>
            <p:cNvPr id="406" name="Google Shape;406;p27"/>
            <p:cNvSpPr/>
            <p:nvPr/>
          </p:nvSpPr>
          <p:spPr>
            <a:xfrm>
              <a:off x="-5317554" y="-814356"/>
              <a:ext cx="6331947" cy="6331947"/>
            </a:xfrm>
            <a:prstGeom prst="blockArc">
              <a:avLst>
                <a:gd name="adj1" fmla="val 18900000"/>
                <a:gd name="adj2" fmla="val 2700000"/>
                <a:gd name="adj3" fmla="val 341"/>
              </a:avLst>
            </a:prstGeom>
            <a:noFill/>
            <a:ln w="12700" cap="flat" cmpd="sng">
              <a:solidFill>
                <a:srgbClr val="6F50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443607" y="293858"/>
              <a:ext cx="8740555" cy="588092"/>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txBox="1"/>
            <p:nvPr/>
          </p:nvSpPr>
          <p:spPr>
            <a:xfrm>
              <a:off x="443607" y="293858"/>
              <a:ext cx="8740555" cy="588092"/>
            </a:xfrm>
            <a:prstGeom prst="rect">
              <a:avLst/>
            </a:prstGeom>
            <a:noFill/>
            <a:ln>
              <a:noFill/>
            </a:ln>
          </p:spPr>
          <p:txBody>
            <a:bodyPr spcFirstLastPara="1" wrap="square" lIns="4667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CO" sz="1500">
                  <a:solidFill>
                    <a:schemeClr val="lt1"/>
                  </a:solidFill>
                  <a:latin typeface="Century Gothic"/>
                  <a:ea typeface="Century Gothic"/>
                  <a:cs typeface="Century Gothic"/>
                  <a:sym typeface="Century Gothic"/>
                </a:rPr>
                <a:t>Escuchar</a:t>
              </a:r>
              <a:endParaRPr/>
            </a:p>
          </p:txBody>
        </p:sp>
        <p:sp>
          <p:nvSpPr>
            <p:cNvPr id="409" name="Google Shape;409;p27"/>
            <p:cNvSpPr/>
            <p:nvPr/>
          </p:nvSpPr>
          <p:spPr>
            <a:xfrm>
              <a:off x="76049" y="220346"/>
              <a:ext cx="735115" cy="735115"/>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865017" y="1175714"/>
              <a:ext cx="8319146" cy="588092"/>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txBox="1"/>
            <p:nvPr/>
          </p:nvSpPr>
          <p:spPr>
            <a:xfrm>
              <a:off x="865017" y="1175714"/>
              <a:ext cx="8319146" cy="588092"/>
            </a:xfrm>
            <a:prstGeom prst="rect">
              <a:avLst/>
            </a:prstGeom>
            <a:noFill/>
            <a:ln>
              <a:noFill/>
            </a:ln>
          </p:spPr>
          <p:txBody>
            <a:bodyPr spcFirstLastPara="1" wrap="square" lIns="4667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CO" sz="1500">
                  <a:solidFill>
                    <a:schemeClr val="lt1"/>
                  </a:solidFill>
                  <a:latin typeface="Century Gothic"/>
                  <a:ea typeface="Century Gothic"/>
                  <a:cs typeface="Century Gothic"/>
                  <a:sym typeface="Century Gothic"/>
                </a:rPr>
                <a:t>Emitir a partir de su decisión y necesidades</a:t>
              </a:r>
              <a:endParaRPr/>
            </a:p>
          </p:txBody>
        </p:sp>
        <p:sp>
          <p:nvSpPr>
            <p:cNvPr id="412" name="Google Shape;412;p27"/>
            <p:cNvSpPr/>
            <p:nvPr/>
          </p:nvSpPr>
          <p:spPr>
            <a:xfrm>
              <a:off x="497459" y="1102203"/>
              <a:ext cx="735115" cy="735115"/>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994356" y="2057571"/>
              <a:ext cx="8189807" cy="588092"/>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txBox="1"/>
            <p:nvPr/>
          </p:nvSpPr>
          <p:spPr>
            <a:xfrm>
              <a:off x="994356" y="2057571"/>
              <a:ext cx="8189807" cy="588092"/>
            </a:xfrm>
            <a:prstGeom prst="rect">
              <a:avLst/>
            </a:prstGeom>
            <a:noFill/>
            <a:ln>
              <a:noFill/>
            </a:ln>
          </p:spPr>
          <p:txBody>
            <a:bodyPr spcFirstLastPara="1" wrap="square" lIns="4667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CO" sz="1500">
                  <a:solidFill>
                    <a:schemeClr val="lt1"/>
                  </a:solidFill>
                  <a:latin typeface="Century Gothic"/>
                  <a:ea typeface="Century Gothic"/>
                  <a:cs typeface="Century Gothic"/>
                  <a:sym typeface="Century Gothic"/>
                </a:rPr>
                <a:t>Informar a los representantes legales</a:t>
              </a:r>
              <a:endParaRPr/>
            </a:p>
          </p:txBody>
        </p:sp>
        <p:sp>
          <p:nvSpPr>
            <p:cNvPr id="415" name="Google Shape;415;p27"/>
            <p:cNvSpPr/>
            <p:nvPr/>
          </p:nvSpPr>
          <p:spPr>
            <a:xfrm>
              <a:off x="626798" y="1984059"/>
              <a:ext cx="735115" cy="735115"/>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865017" y="2939427"/>
              <a:ext cx="8319146" cy="588092"/>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txBox="1"/>
            <p:nvPr/>
          </p:nvSpPr>
          <p:spPr>
            <a:xfrm>
              <a:off x="865017" y="2939427"/>
              <a:ext cx="8319146" cy="588092"/>
            </a:xfrm>
            <a:prstGeom prst="rect">
              <a:avLst/>
            </a:prstGeom>
            <a:noFill/>
            <a:ln>
              <a:noFill/>
            </a:ln>
          </p:spPr>
          <p:txBody>
            <a:bodyPr spcFirstLastPara="1" wrap="square" lIns="4667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CO" sz="1500">
                  <a:solidFill>
                    <a:schemeClr val="lt1"/>
                  </a:solidFill>
                  <a:latin typeface="Century Gothic"/>
                  <a:ea typeface="Century Gothic"/>
                  <a:cs typeface="Century Gothic"/>
                  <a:sym typeface="Century Gothic"/>
                </a:rPr>
                <a:t>consentimiento asistido</a:t>
              </a:r>
              <a:endParaRPr/>
            </a:p>
          </p:txBody>
        </p:sp>
        <p:sp>
          <p:nvSpPr>
            <p:cNvPr id="418" name="Google Shape;418;p27"/>
            <p:cNvSpPr/>
            <p:nvPr/>
          </p:nvSpPr>
          <p:spPr>
            <a:xfrm>
              <a:off x="497459" y="2865916"/>
              <a:ext cx="735115" cy="735115"/>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443607" y="3821284"/>
              <a:ext cx="8740555" cy="588092"/>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txBox="1"/>
            <p:nvPr/>
          </p:nvSpPr>
          <p:spPr>
            <a:xfrm>
              <a:off x="443607" y="3821284"/>
              <a:ext cx="8740555" cy="588092"/>
            </a:xfrm>
            <a:prstGeom prst="rect">
              <a:avLst/>
            </a:prstGeom>
            <a:noFill/>
            <a:ln>
              <a:noFill/>
            </a:ln>
          </p:spPr>
          <p:txBody>
            <a:bodyPr spcFirstLastPara="1" wrap="square" lIns="466775" tIns="38100" rIns="38100" bIns="38100" anchor="ctr" anchorCtr="0">
              <a:noAutofit/>
            </a:bodyPr>
            <a:lstStyle/>
            <a:p>
              <a:pPr marL="0" marR="0" lvl="0" indent="0" algn="l" rtl="0">
                <a:lnSpc>
                  <a:spcPct val="90000"/>
                </a:lnSpc>
                <a:spcBef>
                  <a:spcPts val="0"/>
                </a:spcBef>
                <a:spcAft>
                  <a:spcPts val="0"/>
                </a:spcAft>
                <a:buClr>
                  <a:schemeClr val="lt1"/>
                </a:buClr>
                <a:buSzPts val="1500"/>
                <a:buFont typeface="Century Gothic"/>
                <a:buNone/>
              </a:pPr>
              <a:r>
                <a:rPr lang="es-CO" sz="1500">
                  <a:solidFill>
                    <a:schemeClr val="lt1"/>
                  </a:solidFill>
                  <a:latin typeface="Century Gothic"/>
                  <a:ea typeface="Century Gothic"/>
                  <a:cs typeface="Century Gothic"/>
                  <a:sym typeface="Century Gothic"/>
                </a:rPr>
                <a:t>Finalidad de proteger el interés superior.</a:t>
              </a:r>
              <a:endParaRPr/>
            </a:p>
            <a:p>
              <a:pPr marL="0" marR="0" lvl="0" indent="0" algn="l" rtl="0">
                <a:lnSpc>
                  <a:spcPct val="90000"/>
                </a:lnSpc>
                <a:spcBef>
                  <a:spcPts val="525"/>
                </a:spcBef>
                <a:spcAft>
                  <a:spcPts val="0"/>
                </a:spcAft>
                <a:buClr>
                  <a:schemeClr val="dk1"/>
                </a:buClr>
                <a:buSzPts val="1500"/>
                <a:buFont typeface="Century Gothic"/>
                <a:buNone/>
              </a:pPr>
              <a:endParaRPr sz="1500">
                <a:solidFill>
                  <a:schemeClr val="lt1"/>
                </a:solidFill>
                <a:latin typeface="Century Gothic"/>
                <a:ea typeface="Century Gothic"/>
                <a:cs typeface="Century Gothic"/>
                <a:sym typeface="Century Gothic"/>
              </a:endParaRPr>
            </a:p>
          </p:txBody>
        </p:sp>
        <p:sp>
          <p:nvSpPr>
            <p:cNvPr id="421" name="Google Shape;421;p27"/>
            <p:cNvSpPr/>
            <p:nvPr/>
          </p:nvSpPr>
          <p:spPr>
            <a:xfrm>
              <a:off x="76049" y="3747772"/>
              <a:ext cx="735115" cy="735115"/>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entury Gothic"/>
              <a:buNone/>
            </a:pPr>
            <a:r>
              <a:rPr lang="es-CO" sz="4400" b="1" cap="none"/>
              <a:t>Decisiones y Consentimiento Informado de Niños y Adolescentes</a:t>
            </a:r>
            <a:r>
              <a:rPr lang="es-CO" sz="4400"/>
              <a:t/>
            </a:r>
            <a:br>
              <a:rPr lang="es-CO" sz="4400"/>
            </a:br>
            <a:endParaRPr sz="4400"/>
          </a:p>
        </p:txBody>
      </p:sp>
      <p:sp>
        <p:nvSpPr>
          <p:cNvPr id="427" name="Google Shape;427;p28"/>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101600" algn="l" rtl="0">
              <a:lnSpc>
                <a:spcPct val="90000"/>
              </a:lnSpc>
              <a:spcBef>
                <a:spcPts val="0"/>
              </a:spcBef>
              <a:spcAft>
                <a:spcPts val="0"/>
              </a:spcAft>
              <a:buClr>
                <a:srgbClr val="FFFFFF"/>
              </a:buClr>
              <a:buSzPts val="1600"/>
              <a:buFont typeface="Arial"/>
              <a:buChar char="•"/>
            </a:pPr>
            <a:r>
              <a:rPr lang="es-CO" b="0" i="0" u="none" strike="noStrike">
                <a:solidFill>
                  <a:srgbClr val="FFFFFF"/>
                </a:solidFill>
                <a:latin typeface="Mulish"/>
                <a:ea typeface="Mulish"/>
                <a:cs typeface="Mulish"/>
                <a:sym typeface="Mulish"/>
              </a:rPr>
              <a:t>Evolución de facultades y autonoma progresiva</a:t>
            </a:r>
            <a:endParaRPr/>
          </a:p>
          <a:p>
            <a:pPr marL="0" lvl="0" indent="0" algn="l" rtl="0">
              <a:lnSpc>
                <a:spcPct val="90000"/>
              </a:lnSpc>
              <a:spcBef>
                <a:spcPts val="1000"/>
              </a:spcBef>
              <a:spcAft>
                <a:spcPts val="0"/>
              </a:spcAft>
              <a:buClr>
                <a:schemeClr val="dk1"/>
              </a:buClr>
              <a:buSzPts val="1600"/>
              <a:buNone/>
            </a:pPr>
            <a:endParaRPr/>
          </a:p>
        </p:txBody>
      </p:sp>
      <p:grpSp>
        <p:nvGrpSpPr>
          <p:cNvPr id="428" name="Google Shape;428;p28"/>
          <p:cNvGrpSpPr/>
          <p:nvPr/>
        </p:nvGrpSpPr>
        <p:grpSpPr>
          <a:xfrm>
            <a:off x="-4776793" y="1217355"/>
            <a:ext cx="15227077" cy="7293488"/>
            <a:chOff x="-5633135" y="-937410"/>
            <a:chExt cx="15227077" cy="7293488"/>
          </a:xfrm>
        </p:grpSpPr>
        <p:sp>
          <p:nvSpPr>
            <p:cNvPr id="429" name="Google Shape;429;p28"/>
            <p:cNvSpPr/>
            <p:nvPr/>
          </p:nvSpPr>
          <p:spPr>
            <a:xfrm>
              <a:off x="-5633135" y="-937410"/>
              <a:ext cx="7293488" cy="7293488"/>
            </a:xfrm>
            <a:prstGeom prst="blockArc">
              <a:avLst>
                <a:gd name="adj1" fmla="val 18900000"/>
                <a:gd name="adj2" fmla="val 2700000"/>
                <a:gd name="adj3" fmla="val 296"/>
              </a:avLst>
            </a:prstGeom>
            <a:noFill/>
            <a:ln w="12700" cap="flat" cmpd="sng">
              <a:solidFill>
                <a:srgbClr val="6F50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1613850" y="1418253"/>
              <a:ext cx="7980092" cy="2582160"/>
            </a:xfrm>
            <a:prstGeom prst="rect">
              <a:avLst/>
            </a:prstGeom>
            <a:solidFill>
              <a:srgbClr val="8C64EA"/>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txBox="1"/>
            <p:nvPr/>
          </p:nvSpPr>
          <p:spPr>
            <a:xfrm>
              <a:off x="1613850" y="1418253"/>
              <a:ext cx="7980092" cy="2582160"/>
            </a:xfrm>
            <a:prstGeom prst="rect">
              <a:avLst/>
            </a:prstGeom>
            <a:noFill/>
            <a:ln>
              <a:noFill/>
            </a:ln>
          </p:spPr>
          <p:txBody>
            <a:bodyPr spcFirstLastPara="1" wrap="square" lIns="2150525" tIns="86350" rIns="86350" bIns="86350" anchor="ctr" anchorCtr="0">
              <a:noAutofit/>
            </a:bodyPr>
            <a:lstStyle/>
            <a:p>
              <a:pPr marL="0" marR="0" lvl="0" indent="0" algn="l" rtl="0">
                <a:lnSpc>
                  <a:spcPct val="90000"/>
                </a:lnSpc>
                <a:spcBef>
                  <a:spcPts val="0"/>
                </a:spcBef>
                <a:spcAft>
                  <a:spcPts val="0"/>
                </a:spcAft>
                <a:buClr>
                  <a:schemeClr val="lt1"/>
                </a:buClr>
                <a:buSzPts val="3400"/>
                <a:buFont typeface="Century Gothic"/>
                <a:buNone/>
              </a:pPr>
              <a:r>
                <a:rPr lang="es-CO" sz="3400" dirty="0">
                  <a:solidFill>
                    <a:schemeClr val="lt1"/>
                  </a:solidFill>
                  <a:latin typeface="Century Gothic"/>
                  <a:ea typeface="Century Gothic"/>
                  <a:cs typeface="Century Gothic"/>
                  <a:sym typeface="Century Gothic"/>
                </a:rPr>
                <a:t>IVE, prueba de embarazo, control prenatal, atención del parto, anticonceptivos, tamizaje VIH</a:t>
              </a:r>
              <a:endParaRPr sz="3400" dirty="0">
                <a:solidFill>
                  <a:schemeClr val="lt1"/>
                </a:solidFill>
                <a:latin typeface="Century Gothic"/>
                <a:ea typeface="Century Gothic"/>
                <a:cs typeface="Century Gothic"/>
                <a:sym typeface="Century Gothic"/>
              </a:endParaRPr>
            </a:p>
          </p:txBody>
        </p:sp>
        <p:sp>
          <p:nvSpPr>
            <p:cNvPr id="432" name="Google Shape;432;p28"/>
            <p:cNvSpPr/>
            <p:nvPr/>
          </p:nvSpPr>
          <p:spPr>
            <a:xfrm>
              <a:off x="0" y="1095483"/>
              <a:ext cx="3227700" cy="3227700"/>
            </a:xfrm>
            <a:prstGeom prst="ellipse">
              <a:avLst/>
            </a:prstGeom>
            <a:solidFill>
              <a:schemeClr val="lt1"/>
            </a:solidFill>
            <a:ln w="12700" cap="flat" cmpd="sng">
              <a:solidFill>
                <a:srgbClr val="8C64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436"/>
        <p:cNvGrpSpPr/>
        <p:nvPr/>
      </p:nvGrpSpPr>
      <p:grpSpPr>
        <a:xfrm>
          <a:off x="0" y="0"/>
          <a:ext cx="0" cy="0"/>
          <a:chOff x="0" y="0"/>
          <a:chExt cx="0" cy="0"/>
        </a:xfrm>
      </p:grpSpPr>
      <p:pic>
        <p:nvPicPr>
          <p:cNvPr id="437" name="Google Shape;437;p29"/>
          <p:cNvPicPr preferRelativeResize="0"/>
          <p:nvPr/>
        </p:nvPicPr>
        <p:blipFill rotWithShape="1">
          <a:blip r:embed="rId3">
            <a:alphaModFix/>
          </a:blip>
          <a:srcRect/>
          <a:stretch/>
        </p:blipFill>
        <p:spPr>
          <a:xfrm>
            <a:off x="0" y="0"/>
            <a:ext cx="12192000" cy="1441450"/>
          </a:xfrm>
          <a:prstGeom prst="rect">
            <a:avLst/>
          </a:prstGeom>
          <a:noFill/>
          <a:ln>
            <a:noFill/>
          </a:ln>
        </p:spPr>
      </p:pic>
      <p:sp>
        <p:nvSpPr>
          <p:cNvPr id="438" name="Google Shape;438;p29"/>
          <p:cNvSpPr/>
          <p:nvPr/>
        </p:nvSpPr>
        <p:spPr>
          <a:xfrm>
            <a:off x="0" y="0"/>
            <a:ext cx="12192000" cy="6858000"/>
          </a:xfrm>
          <a:prstGeom prst="rect">
            <a:avLst/>
          </a:prstGeom>
          <a:gradFill>
            <a:gsLst>
              <a:gs pos="0">
                <a:schemeClr val="lt1"/>
              </a:gs>
              <a:gs pos="50000">
                <a:srgbClr val="FAFAFA"/>
              </a:gs>
              <a:gs pos="100000">
                <a:srgbClr val="CECEC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39" name="Google Shape;439;p29"/>
          <p:cNvPicPr preferRelativeResize="0"/>
          <p:nvPr/>
        </p:nvPicPr>
        <p:blipFill rotWithShape="1">
          <a:blip r:embed="rId4">
            <a:alphaModFix/>
          </a:blip>
          <a:srcRect r="43729" b="12276"/>
          <a:stretch/>
        </p:blipFill>
        <p:spPr>
          <a:xfrm rot="-5400000">
            <a:off x="7672787" y="2341160"/>
            <a:ext cx="6860373" cy="2178053"/>
          </a:xfrm>
          <a:prstGeom prst="rect">
            <a:avLst/>
          </a:prstGeom>
          <a:noFill/>
          <a:ln>
            <a:noFill/>
          </a:ln>
        </p:spPr>
      </p:pic>
      <p:sp>
        <p:nvSpPr>
          <p:cNvPr id="440" name="Google Shape;440;p29"/>
          <p:cNvSpPr txBox="1">
            <a:spLocks noGrp="1"/>
          </p:cNvSpPr>
          <p:nvPr>
            <p:ph type="title"/>
          </p:nvPr>
        </p:nvSpPr>
        <p:spPr>
          <a:xfrm>
            <a:off x="1001485" y="720725"/>
            <a:ext cx="10589879" cy="129302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s-CO" sz="1300"/>
              <a:t/>
            </a:r>
            <a:br>
              <a:rPr lang="es-CO" sz="1300"/>
            </a:br>
            <a:r>
              <a:rPr lang="es-CO" sz="4900" b="1"/>
              <a:t/>
            </a:r>
            <a:br>
              <a:rPr lang="es-CO" sz="4900" b="1"/>
            </a:br>
            <a:r>
              <a:rPr lang="es-CO" sz="4900" b="1"/>
              <a:t/>
            </a:r>
            <a:br>
              <a:rPr lang="es-CO" sz="4900" b="1"/>
            </a:br>
            <a:r>
              <a:rPr lang="es-CO" sz="4900" b="1" cap="none"/>
              <a:t>Autonomía Progresiva de Niños Y Adolescentes en la Toma De Decisiones en Salud</a:t>
            </a:r>
            <a:r>
              <a:rPr lang="es-CO" sz="4900" b="1"/>
              <a:t/>
            </a:r>
            <a:br>
              <a:rPr lang="es-CO" sz="4900" b="1"/>
            </a:br>
            <a:r>
              <a:rPr lang="es-CO" sz="4900" b="1"/>
              <a:t/>
            </a:r>
            <a:br>
              <a:rPr lang="es-CO" sz="4900" b="1"/>
            </a:br>
            <a:endParaRPr sz="1300" b="1"/>
          </a:p>
        </p:txBody>
      </p:sp>
      <p:sp>
        <p:nvSpPr>
          <p:cNvPr id="441" name="Google Shape;441;p29"/>
          <p:cNvSpPr txBox="1">
            <a:spLocks noGrp="1"/>
          </p:cNvSpPr>
          <p:nvPr>
            <p:ph type="body" idx="1"/>
          </p:nvPr>
        </p:nvSpPr>
        <p:spPr>
          <a:xfrm>
            <a:off x="896449" y="3013875"/>
            <a:ext cx="9222535" cy="3845311"/>
          </a:xfrm>
          <a:prstGeom prst="rect">
            <a:avLst/>
          </a:prstGeom>
          <a:noFill/>
          <a:ln>
            <a:noFill/>
          </a:ln>
        </p:spPr>
        <p:txBody>
          <a:bodyPr spcFirstLastPara="1" wrap="square" lIns="91425" tIns="45700" rIns="91425" bIns="45700" anchor="ctr" anchorCtr="0">
            <a:normAutofit/>
          </a:bodyPr>
          <a:lstStyle/>
          <a:p>
            <a:pPr marL="285750" lvl="0" indent="-101600" algn="l" rtl="0">
              <a:lnSpc>
                <a:spcPct val="90000"/>
              </a:lnSpc>
              <a:spcBef>
                <a:spcPts val="0"/>
              </a:spcBef>
              <a:spcAft>
                <a:spcPts val="0"/>
              </a:spcAft>
              <a:buClr>
                <a:schemeClr val="dk1"/>
              </a:buClr>
              <a:buSzPts val="2000"/>
              <a:buFont typeface="Arial"/>
              <a:buNone/>
            </a:pPr>
            <a:endParaRPr sz="2000"/>
          </a:p>
        </p:txBody>
      </p:sp>
      <p:grpSp>
        <p:nvGrpSpPr>
          <p:cNvPr id="442" name="Google Shape;442;p29"/>
          <p:cNvGrpSpPr/>
          <p:nvPr/>
        </p:nvGrpSpPr>
        <p:grpSpPr>
          <a:xfrm>
            <a:off x="1483460" y="2784045"/>
            <a:ext cx="9310244" cy="3898347"/>
            <a:chOff x="1241413" y="795"/>
            <a:chExt cx="9310244" cy="3898347"/>
          </a:xfrm>
        </p:grpSpPr>
        <p:sp>
          <p:nvSpPr>
            <p:cNvPr id="443" name="Google Shape;443;p29"/>
            <p:cNvSpPr/>
            <p:nvPr/>
          </p:nvSpPr>
          <p:spPr>
            <a:xfrm>
              <a:off x="1241413" y="795"/>
              <a:ext cx="3374714" cy="1188520"/>
            </a:xfrm>
            <a:prstGeom prst="chevron">
              <a:avLst>
                <a:gd name="adj" fmla="val 50000"/>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txBox="1"/>
            <p:nvPr/>
          </p:nvSpPr>
          <p:spPr>
            <a:xfrm>
              <a:off x="1835673" y="795"/>
              <a:ext cx="2186194" cy="1188520"/>
            </a:xfrm>
            <a:prstGeom prst="rect">
              <a:avLst/>
            </a:prstGeom>
            <a:noFill/>
            <a:ln>
              <a:noFill/>
            </a:ln>
          </p:spPr>
          <p:txBody>
            <a:bodyPr spcFirstLastPara="1" wrap="square" lIns="25400" tIns="12700" rIns="0" bIns="127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s-CO" sz="2000" dirty="0">
                  <a:solidFill>
                    <a:schemeClr val="lt1"/>
                  </a:solidFill>
                  <a:latin typeface="Century Gothic"/>
                  <a:ea typeface="Century Gothic"/>
                  <a:cs typeface="Century Gothic"/>
                  <a:sym typeface="Century Gothic"/>
                </a:rPr>
                <a:t>No Cuenta con Representante legal</a:t>
              </a:r>
              <a:endParaRPr dirty="0"/>
            </a:p>
          </p:txBody>
        </p:sp>
        <p:sp>
          <p:nvSpPr>
            <p:cNvPr id="445" name="Google Shape;445;p29"/>
            <p:cNvSpPr/>
            <p:nvPr/>
          </p:nvSpPr>
          <p:spPr>
            <a:xfrm>
              <a:off x="4229858" y="101819"/>
              <a:ext cx="6303481" cy="986471"/>
            </a:xfrm>
            <a:prstGeom prst="chevron">
              <a:avLst>
                <a:gd name="adj"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9"/>
            <p:cNvSpPr txBox="1"/>
            <p:nvPr/>
          </p:nvSpPr>
          <p:spPr>
            <a:xfrm>
              <a:off x="4723094" y="101819"/>
              <a:ext cx="5317010" cy="986471"/>
            </a:xfrm>
            <a:prstGeom prst="rect">
              <a:avLst/>
            </a:prstGeom>
            <a:noFill/>
            <a:ln>
              <a:noFill/>
            </a:ln>
          </p:spPr>
          <p:txBody>
            <a:bodyPr spcFirstLastPara="1" wrap="square" lIns="25400" tIns="12700" rIns="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s-CO" sz="2000">
                  <a:solidFill>
                    <a:schemeClr val="dk1"/>
                  </a:solidFill>
                  <a:latin typeface="Century Gothic"/>
                  <a:ea typeface="Century Gothic"/>
                  <a:cs typeface="Century Gothic"/>
                  <a:sym typeface="Century Gothic"/>
                </a:rPr>
                <a:t>Desarrollo  de evolución de sus facultades y autonomía progresiva..</a:t>
              </a:r>
              <a:endParaRPr sz="2000">
                <a:solidFill>
                  <a:schemeClr val="dk1"/>
                </a:solidFill>
                <a:latin typeface="Century Gothic"/>
                <a:ea typeface="Century Gothic"/>
                <a:cs typeface="Century Gothic"/>
                <a:sym typeface="Century Gothic"/>
              </a:endParaRPr>
            </a:p>
          </p:txBody>
        </p:sp>
        <p:sp>
          <p:nvSpPr>
            <p:cNvPr id="447" name="Google Shape;447;p29"/>
            <p:cNvSpPr/>
            <p:nvPr/>
          </p:nvSpPr>
          <p:spPr>
            <a:xfrm>
              <a:off x="1241413" y="1355708"/>
              <a:ext cx="3428495" cy="1188520"/>
            </a:xfrm>
            <a:prstGeom prst="chevron">
              <a:avLst>
                <a:gd name="adj" fmla="val 50000"/>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txBox="1"/>
            <p:nvPr/>
          </p:nvSpPr>
          <p:spPr>
            <a:xfrm>
              <a:off x="1835673" y="1355708"/>
              <a:ext cx="2239975" cy="1188520"/>
            </a:xfrm>
            <a:prstGeom prst="rect">
              <a:avLst/>
            </a:prstGeom>
            <a:noFill/>
            <a:ln>
              <a:noFill/>
            </a:ln>
          </p:spPr>
          <p:txBody>
            <a:bodyPr spcFirstLastPara="1" wrap="square" lIns="34275" tIns="17125" rIns="0" bIns="17125" anchor="ctr" anchorCtr="0">
              <a:noAutofit/>
            </a:bodyPr>
            <a:lstStyle/>
            <a:p>
              <a:pPr marL="0" marR="0" lvl="0" indent="0" algn="ctr" rtl="0">
                <a:lnSpc>
                  <a:spcPct val="90000"/>
                </a:lnSpc>
                <a:spcBef>
                  <a:spcPts val="0"/>
                </a:spcBef>
                <a:spcAft>
                  <a:spcPts val="0"/>
                </a:spcAft>
                <a:buClr>
                  <a:schemeClr val="lt1"/>
                </a:buClr>
                <a:buSzPts val="2700"/>
                <a:buFont typeface="Century Gothic"/>
                <a:buNone/>
              </a:pPr>
              <a:r>
                <a:rPr lang="es-CO" sz="2700">
                  <a:solidFill>
                    <a:schemeClr val="lt1"/>
                  </a:solidFill>
                  <a:latin typeface="Century Gothic"/>
                  <a:ea typeface="Century Gothic"/>
                  <a:cs typeface="Century Gothic"/>
                  <a:sym typeface="Century Gothic"/>
                </a:rPr>
                <a:t>Bajo Riesgo</a:t>
              </a:r>
              <a:endParaRPr/>
            </a:p>
          </p:txBody>
        </p:sp>
        <p:sp>
          <p:nvSpPr>
            <p:cNvPr id="449" name="Google Shape;449;p29"/>
            <p:cNvSpPr/>
            <p:nvPr/>
          </p:nvSpPr>
          <p:spPr>
            <a:xfrm>
              <a:off x="4283639" y="1456733"/>
              <a:ext cx="6268018" cy="986471"/>
            </a:xfrm>
            <a:prstGeom prst="chevron">
              <a:avLst>
                <a:gd name="adj"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9"/>
            <p:cNvSpPr txBox="1"/>
            <p:nvPr/>
          </p:nvSpPr>
          <p:spPr>
            <a:xfrm>
              <a:off x="4776875" y="1456733"/>
              <a:ext cx="5281547" cy="986471"/>
            </a:xfrm>
            <a:prstGeom prst="rect">
              <a:avLst/>
            </a:prstGeom>
            <a:noFill/>
            <a:ln>
              <a:noFill/>
            </a:ln>
          </p:spPr>
          <p:txBody>
            <a:bodyPr spcFirstLastPara="1" wrap="square" lIns="30475" tIns="15225" rIns="0" bIns="1522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s-CO" sz="2400">
                  <a:solidFill>
                    <a:schemeClr val="dk1"/>
                  </a:solidFill>
                  <a:latin typeface="Century Gothic"/>
                  <a:ea typeface="Century Gothic"/>
                  <a:cs typeface="Century Gothic"/>
                  <a:sym typeface="Century Gothic"/>
                </a:rPr>
                <a:t>Podrán asumir la responsabilidad de toma de decisiones.</a:t>
              </a:r>
              <a:endParaRPr sz="2400">
                <a:solidFill>
                  <a:schemeClr val="dk1"/>
                </a:solidFill>
                <a:latin typeface="Century Gothic"/>
                <a:ea typeface="Century Gothic"/>
                <a:cs typeface="Century Gothic"/>
                <a:sym typeface="Century Gothic"/>
              </a:endParaRPr>
            </a:p>
          </p:txBody>
        </p:sp>
        <p:sp>
          <p:nvSpPr>
            <p:cNvPr id="451" name="Google Shape;451;p29"/>
            <p:cNvSpPr/>
            <p:nvPr/>
          </p:nvSpPr>
          <p:spPr>
            <a:xfrm>
              <a:off x="1241413" y="2710622"/>
              <a:ext cx="3490862" cy="1188520"/>
            </a:xfrm>
            <a:prstGeom prst="chevron">
              <a:avLst>
                <a:gd name="adj" fmla="val 50000"/>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txBox="1"/>
            <p:nvPr/>
          </p:nvSpPr>
          <p:spPr>
            <a:xfrm>
              <a:off x="1835673" y="2710622"/>
              <a:ext cx="2302342" cy="1188520"/>
            </a:xfrm>
            <a:prstGeom prst="rect">
              <a:avLst/>
            </a:prstGeom>
            <a:noFill/>
            <a:ln>
              <a:noFill/>
            </a:ln>
          </p:spPr>
          <p:txBody>
            <a:bodyPr spcFirstLastPara="1" wrap="square" lIns="34275" tIns="17125" rIns="0" bIns="17125" anchor="ctr" anchorCtr="0">
              <a:noAutofit/>
            </a:bodyPr>
            <a:lstStyle/>
            <a:p>
              <a:pPr marL="0" marR="0" lvl="0" indent="0" algn="ctr" rtl="0">
                <a:lnSpc>
                  <a:spcPct val="90000"/>
                </a:lnSpc>
                <a:spcBef>
                  <a:spcPts val="0"/>
                </a:spcBef>
                <a:spcAft>
                  <a:spcPts val="0"/>
                </a:spcAft>
                <a:buClr>
                  <a:schemeClr val="lt1"/>
                </a:buClr>
                <a:buSzPts val="2700"/>
                <a:buFont typeface="Arial"/>
                <a:buNone/>
              </a:pPr>
              <a:r>
                <a:rPr lang="es-CO" sz="2700">
                  <a:solidFill>
                    <a:schemeClr val="lt1"/>
                  </a:solidFill>
                  <a:latin typeface="Century Gothic"/>
                  <a:ea typeface="Century Gothic"/>
                  <a:cs typeface="Century Gothic"/>
                  <a:sym typeface="Century Gothic"/>
                </a:rPr>
                <a:t>Mayor complejidad o riesgo</a:t>
              </a:r>
              <a:endParaRPr/>
            </a:p>
          </p:txBody>
        </p:sp>
        <p:sp>
          <p:nvSpPr>
            <p:cNvPr id="453" name="Google Shape;453;p29"/>
            <p:cNvSpPr/>
            <p:nvPr/>
          </p:nvSpPr>
          <p:spPr>
            <a:xfrm>
              <a:off x="4346007" y="2811646"/>
              <a:ext cx="6088332" cy="986471"/>
            </a:xfrm>
            <a:prstGeom prst="chevron">
              <a:avLst>
                <a:gd name="adj"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txBox="1"/>
            <p:nvPr/>
          </p:nvSpPr>
          <p:spPr>
            <a:xfrm>
              <a:off x="4839243" y="2811646"/>
              <a:ext cx="5101861" cy="986471"/>
            </a:xfrm>
            <a:prstGeom prst="rect">
              <a:avLst/>
            </a:prstGeom>
            <a:noFill/>
            <a:ln>
              <a:noFill/>
            </a:ln>
          </p:spPr>
          <p:txBody>
            <a:bodyPr spcFirstLastPara="1" wrap="square" lIns="25400" tIns="12700" rIns="0" bIns="12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s-CO" sz="2000">
                  <a:solidFill>
                    <a:schemeClr val="dk1"/>
                  </a:solidFill>
                  <a:latin typeface="Century Gothic"/>
                  <a:ea typeface="Century Gothic"/>
                  <a:cs typeface="Century Gothic"/>
                  <a:sym typeface="Century Gothic"/>
                </a:rPr>
                <a:t>Mayor rigurosidad y calidad de la información para proporcionar consentimiento informado o consentimiento informado cualificado.</a:t>
              </a:r>
              <a:endParaRPr sz="2000">
                <a:solidFill>
                  <a:schemeClr val="dk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458"/>
        <p:cNvGrpSpPr/>
        <p:nvPr/>
      </p:nvGrpSpPr>
      <p:grpSpPr>
        <a:xfrm>
          <a:off x="0" y="0"/>
          <a:ext cx="0" cy="0"/>
          <a:chOff x="0" y="0"/>
          <a:chExt cx="0" cy="0"/>
        </a:xfrm>
      </p:grpSpPr>
      <p:pic>
        <p:nvPicPr>
          <p:cNvPr id="459" name="Google Shape;459;p30"/>
          <p:cNvPicPr preferRelativeResize="0"/>
          <p:nvPr/>
        </p:nvPicPr>
        <p:blipFill rotWithShape="1">
          <a:blip r:embed="rId3">
            <a:alphaModFix/>
          </a:blip>
          <a:srcRect/>
          <a:stretch/>
        </p:blipFill>
        <p:spPr>
          <a:xfrm>
            <a:off x="0" y="0"/>
            <a:ext cx="12192000" cy="1441450"/>
          </a:xfrm>
          <a:prstGeom prst="rect">
            <a:avLst/>
          </a:prstGeom>
          <a:noFill/>
          <a:ln>
            <a:noFill/>
          </a:ln>
        </p:spPr>
      </p:pic>
      <p:pic>
        <p:nvPicPr>
          <p:cNvPr id="460" name="Google Shape;460;p30"/>
          <p:cNvPicPr preferRelativeResize="0"/>
          <p:nvPr/>
        </p:nvPicPr>
        <p:blipFill rotWithShape="1">
          <a:blip r:embed="rId4">
            <a:alphaModFix/>
          </a:blip>
          <a:srcRect/>
          <a:stretch/>
        </p:blipFill>
        <p:spPr>
          <a:xfrm>
            <a:off x="0" y="4375150"/>
            <a:ext cx="12192000" cy="2482850"/>
          </a:xfrm>
          <a:prstGeom prst="rect">
            <a:avLst/>
          </a:prstGeom>
          <a:noFill/>
          <a:ln>
            <a:noFill/>
          </a:ln>
        </p:spPr>
      </p:pic>
      <p:sp>
        <p:nvSpPr>
          <p:cNvPr id="461" name="Google Shape;461;p30"/>
          <p:cNvSpPr/>
          <p:nvPr/>
        </p:nvSpPr>
        <p:spPr>
          <a:xfrm>
            <a:off x="0" y="0"/>
            <a:ext cx="12192000" cy="6858002"/>
          </a:xfrm>
          <a:prstGeom prst="rect">
            <a:avLst/>
          </a:prstGeom>
          <a:gradFill>
            <a:gsLst>
              <a:gs pos="0">
                <a:schemeClr val="lt1"/>
              </a:gs>
              <a:gs pos="50000">
                <a:srgbClr val="FAFAFA"/>
              </a:gs>
              <a:gs pos="100000">
                <a:srgbClr val="CECEC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2" name="Google Shape;462;p30"/>
          <p:cNvSpPr txBox="1">
            <a:spLocks noGrp="1"/>
          </p:cNvSpPr>
          <p:nvPr>
            <p:ph type="title"/>
          </p:nvPr>
        </p:nvSpPr>
        <p:spPr>
          <a:xfrm>
            <a:off x="792483" y="821265"/>
            <a:ext cx="6098705" cy="5222117"/>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ts val="3800"/>
              <a:buFont typeface="Century Gothic"/>
              <a:buNone/>
            </a:pPr>
            <a:r>
              <a:rPr lang="es-CO" sz="3800" b="0" i="0" u="none" strike="noStrike"/>
              <a:t> “USAR EL PODER DE DECIDIR TE DA LA CAPACIDAD DE SUPERAR TODA EXCUSA PARA CAMBIAR CUALQUIER PARTE DE TU VIDA EN UN INSTANTE.”</a:t>
            </a:r>
            <a:r>
              <a:rPr lang="es-CO" sz="3800"/>
              <a:t/>
            </a:r>
            <a:br>
              <a:rPr lang="es-CO" sz="3800"/>
            </a:br>
            <a:r>
              <a:rPr lang="es-CO" sz="3800"/>
              <a:t/>
            </a:r>
            <a:br>
              <a:rPr lang="es-CO" sz="3800"/>
            </a:br>
            <a:r>
              <a:rPr lang="es-CO" sz="3800" b="0" i="0" u="none" strike="noStrike"/>
              <a:t>ANTHONY ROBBINS</a:t>
            </a:r>
            <a:endParaRPr sz="3800"/>
          </a:p>
        </p:txBody>
      </p:sp>
      <p:cxnSp>
        <p:nvCxnSpPr>
          <p:cNvPr id="463" name="Google Shape;463;p30"/>
          <p:cNvCxnSpPr/>
          <p:nvPr/>
        </p:nvCxnSpPr>
        <p:spPr>
          <a:xfrm>
            <a:off x="7397108" y="1923563"/>
            <a:ext cx="0" cy="3017520"/>
          </a:xfrm>
          <a:prstGeom prst="straightConnector1">
            <a:avLst/>
          </a:prstGeom>
          <a:noFill/>
          <a:ln w="15875" cap="flat" cmpd="sng">
            <a:solidFill>
              <a:schemeClr val="dk1"/>
            </a:solidFill>
            <a:prstDash val="solid"/>
            <a:round/>
            <a:headEnd type="none" w="sm" len="sm"/>
            <a:tailEnd type="none" w="sm" len="sm"/>
          </a:ln>
        </p:spPr>
      </p:cxnSp>
      <p:pic>
        <p:nvPicPr>
          <p:cNvPr id="464" name="Google Shape;464;p30"/>
          <p:cNvPicPr preferRelativeResize="0"/>
          <p:nvPr/>
        </p:nvPicPr>
        <p:blipFill rotWithShape="1">
          <a:blip r:embed="rId4">
            <a:alphaModFix/>
          </a:blip>
          <a:srcRect r="43729"/>
          <a:stretch/>
        </p:blipFill>
        <p:spPr>
          <a:xfrm rot="-5400000">
            <a:off x="7520388" y="2188762"/>
            <a:ext cx="6860373" cy="248285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32"/>
          <p:cNvPicPr preferRelativeResize="0"/>
          <p:nvPr/>
        </p:nvPicPr>
        <p:blipFill rotWithShape="1">
          <a:blip r:embed="rId3">
            <a:alphaModFix/>
          </a:blip>
          <a:srcRect/>
          <a:stretch/>
        </p:blipFill>
        <p:spPr>
          <a:xfrm>
            <a:off x="0" y="1"/>
            <a:ext cx="12191999" cy="6857999"/>
          </a:xfrm>
          <a:prstGeom prst="rect">
            <a:avLst/>
          </a:prstGeom>
          <a:noFill/>
          <a:ln>
            <a:noFill/>
          </a:ln>
        </p:spPr>
      </p:pic>
      <p:sp>
        <p:nvSpPr>
          <p:cNvPr id="476" name="Google Shape;476;p32"/>
          <p:cNvSpPr txBox="1">
            <a:spLocks noGrp="1"/>
          </p:cNvSpPr>
          <p:nvPr>
            <p:ph type="title"/>
          </p:nvPr>
        </p:nvSpPr>
        <p:spPr>
          <a:xfrm>
            <a:off x="2908300" y="2027766"/>
            <a:ext cx="6375400" cy="28024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200"/>
              <a:buFont typeface="Century Gothic"/>
              <a:buNone/>
            </a:pPr>
            <a:r>
              <a:rPr lang="es-CO" sz="7200" b="1">
                <a:solidFill>
                  <a:schemeClr val="lt1"/>
                </a:solidFill>
              </a:rPr>
              <a:t>GRACIAS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4"/>
          <p:cNvPicPr preferRelativeResize="0"/>
          <p:nvPr/>
        </p:nvPicPr>
        <p:blipFill rotWithShape="1">
          <a:blip r:embed="rId3">
            <a:alphaModFix amt="40000"/>
          </a:blip>
          <a:srcRect b="10000"/>
          <a:stretch/>
        </p:blipFill>
        <p:spPr>
          <a:xfrm>
            <a:off x="0" y="10"/>
            <a:ext cx="12191980" cy="6857990"/>
          </a:xfrm>
          <a:prstGeom prst="rect">
            <a:avLst/>
          </a:prstGeom>
          <a:noFill/>
          <a:ln>
            <a:noFill/>
          </a:ln>
        </p:spPr>
      </p:pic>
      <p:sp>
        <p:nvSpPr>
          <p:cNvPr id="179" name="Google Shape;179;p4"/>
          <p:cNvSpPr txBox="1">
            <a:spLocks noGrp="1"/>
          </p:cNvSpPr>
          <p:nvPr>
            <p:ph type="title"/>
          </p:nvPr>
        </p:nvSpPr>
        <p:spPr>
          <a:xfrm>
            <a:off x="1236217" y="1503882"/>
            <a:ext cx="9448800" cy="18250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Century Gothic"/>
              <a:buNone/>
            </a:pPr>
            <a:r>
              <a:rPr lang="es-CO" sz="6600" b="1"/>
              <a:t>HISTORIA</a:t>
            </a:r>
            <a:endParaRPr/>
          </a:p>
        </p:txBody>
      </p:sp>
      <p:sp>
        <p:nvSpPr>
          <p:cNvPr id="180" name="Google Shape;180;p4"/>
          <p:cNvSpPr txBox="1"/>
          <p:nvPr/>
        </p:nvSpPr>
        <p:spPr>
          <a:xfrm>
            <a:off x="9178034" y="6657945"/>
            <a:ext cx="30139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b="0" i="0" u="sng" strike="noStrike" cap="none">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b="0" i="0" u="none" strike="noStrike" cap="none">
                <a:solidFill>
                  <a:srgbClr val="FFFFFF"/>
                </a:solidFill>
                <a:latin typeface="Century Gothic"/>
                <a:ea typeface="Century Gothic"/>
                <a:cs typeface="Century Gothic"/>
                <a:sym typeface="Century Gothic"/>
              </a:rPr>
              <a:t> de Autor desconocido está bajo licencia </a:t>
            </a:r>
            <a:r>
              <a:rPr lang="es-CO" sz="700" b="0" i="0" u="sng" strike="noStrike" cap="none">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BY-NC-ND</a:t>
            </a:r>
            <a:endParaRPr sz="700" b="0"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a:picLocks noGrp="1"/>
          </p:cNvPicPr>
          <p:nvPr>
            <p:ph idx="1"/>
          </p:nvPr>
        </p:nvPicPr>
        <p:blipFill rotWithShape="1">
          <a:blip r:embed="rId3">
            <a:alphaModFix/>
          </a:blip>
          <a:srcRect/>
          <a:stretch/>
        </p:blipFill>
        <p:spPr>
          <a:xfrm>
            <a:off x="1558290" y="1275399"/>
            <a:ext cx="3653526" cy="524424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6980186" y="1363447"/>
            <a:ext cx="3867150" cy="5156200"/>
          </a:xfrm>
          <a:prstGeom prst="rect">
            <a:avLst/>
          </a:prstGeom>
          <a:noFill/>
          <a:ln>
            <a:noFill/>
          </a:ln>
        </p:spPr>
      </p:pic>
      <p:sp>
        <p:nvSpPr>
          <p:cNvPr id="211" name="Google Shape;211;p6">
            <a:hlinkClick r:id="" action="ppaction://hlinkshowjump?jump=previousslide"/>
          </p:cNvPr>
          <p:cNvSpPr/>
          <p:nvPr/>
        </p:nvSpPr>
        <p:spPr>
          <a:xfrm>
            <a:off x="11277600" y="6212541"/>
            <a:ext cx="461682" cy="535706"/>
          </a:xfrm>
          <a:prstGeom prst="sun">
            <a:avLst>
              <a:gd name="adj" fmla="val 25000"/>
            </a:avLst>
          </a:prstGeom>
          <a:solidFill>
            <a:srgbClr val="FFFF00"/>
          </a:solidFill>
          <a:ln w="12700" cap="flat" cmpd="sng">
            <a:solidFill>
              <a:srgbClr val="600E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7601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211"/>
                                        </p:tgtEl>
                                        <p:attrNameLst>
                                          <p:attrName>ppt_w</p:attrName>
                                        </p:attrNameLst>
                                      </p:cBhvr>
                                      <p:tavLst>
                                        <p:tav tm="0">
                                          <p:val>
                                            <p:strVal val="#ppt_w"/>
                                          </p:val>
                                        </p:tav>
                                        <p:tav tm="100000">
                                          <p:val>
                                            <p:strVal val="0"/>
                                          </p:val>
                                        </p:tav>
                                      </p:tavLst>
                                    </p:anim>
                                    <p:anim calcmode="lin" valueType="num">
                                      <p:cBhvr additive="base">
                                        <p:cTn id="7" dur="500"/>
                                        <p:tgtEl>
                                          <p:spTgt spid="211"/>
                                        </p:tgtEl>
                                        <p:attrNameLst>
                                          <p:attrName>ppt_h</p:attrName>
                                        </p:attrNameLst>
                                      </p:cBhvr>
                                      <p:tavLst>
                                        <p:tav tm="0">
                                          <p:val>
                                            <p:strVal val="#ppt_h"/>
                                          </p:val>
                                        </p:tav>
                                        <p:tav tm="100000">
                                          <p:val>
                                            <p:strVal val="0"/>
                                          </p:val>
                                        </p:tav>
                                      </p:tavLst>
                                    </p:anim>
                                    <p:set>
                                      <p:cBhvr>
                                        <p:cTn id="8" dur="1" fill="hold">
                                          <p:stCondLst>
                                            <p:cond delay="500"/>
                                          </p:stCondLst>
                                        </p:cTn>
                                        <p:tgtEl>
                                          <p:spTgt spid="2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a:t>HISTORIA </a:t>
            </a:r>
            <a:endParaRPr/>
          </a:p>
        </p:txBody>
      </p:sp>
      <p:grpSp>
        <p:nvGrpSpPr>
          <p:cNvPr id="187" name="Google Shape;187;p5"/>
          <p:cNvGrpSpPr/>
          <p:nvPr/>
        </p:nvGrpSpPr>
        <p:grpSpPr>
          <a:xfrm>
            <a:off x="3143686" y="1628800"/>
            <a:ext cx="5623919" cy="4927599"/>
            <a:chOff x="1619686" y="0"/>
            <a:chExt cx="5623919" cy="4927599"/>
          </a:xfrm>
        </p:grpSpPr>
        <p:sp>
          <p:nvSpPr>
            <p:cNvPr id="188" name="Google Shape;188;p5"/>
            <p:cNvSpPr/>
            <p:nvPr/>
          </p:nvSpPr>
          <p:spPr>
            <a:xfrm>
              <a:off x="1619686" y="0"/>
              <a:ext cx="4927599" cy="4927599"/>
            </a:xfrm>
            <a:prstGeom prst="triangle">
              <a:avLst>
                <a:gd name="adj" fmla="val 50000"/>
              </a:avLst>
            </a:prstGeom>
            <a:solidFill>
              <a:schemeClr val="accent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4040666" y="495406"/>
              <a:ext cx="3202939" cy="583227"/>
            </a:xfrm>
            <a:prstGeom prst="roundRect">
              <a:avLst>
                <a:gd name="adj" fmla="val 16667"/>
              </a:avLst>
            </a:prstGeom>
            <a:solidFill>
              <a:schemeClr val="lt1">
                <a:alpha val="89803"/>
              </a:schemeClr>
            </a:solidFill>
            <a:ln w="127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txBox="1"/>
            <p:nvPr/>
          </p:nvSpPr>
          <p:spPr>
            <a:xfrm>
              <a:off x="4069137" y="523877"/>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XVII niño poco valor</a:t>
              </a:r>
              <a:endParaRPr/>
            </a:p>
          </p:txBody>
        </p:sp>
        <p:sp>
          <p:nvSpPr>
            <p:cNvPr id="191" name="Google Shape;191;p5"/>
            <p:cNvSpPr/>
            <p:nvPr/>
          </p:nvSpPr>
          <p:spPr>
            <a:xfrm>
              <a:off x="4040666" y="1151537"/>
              <a:ext cx="3202939" cy="583227"/>
            </a:xfrm>
            <a:prstGeom prst="roundRect">
              <a:avLst>
                <a:gd name="adj" fmla="val 16667"/>
              </a:avLst>
            </a:prstGeom>
            <a:solidFill>
              <a:schemeClr val="lt1">
                <a:alpha val="89803"/>
              </a:schemeClr>
            </a:solidFill>
            <a:ln w="12700" cap="flat" cmpd="sng">
              <a:solidFill>
                <a:srgbClr val="3F89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p:nvPr/>
          </p:nvSpPr>
          <p:spPr>
            <a:xfrm>
              <a:off x="4069137" y="1180008"/>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Niños fácil acceso, riesgos innecesarios.  </a:t>
              </a:r>
              <a:endParaRPr/>
            </a:p>
          </p:txBody>
        </p:sp>
        <p:sp>
          <p:nvSpPr>
            <p:cNvPr id="193" name="Google Shape;193;p5"/>
            <p:cNvSpPr/>
            <p:nvPr/>
          </p:nvSpPr>
          <p:spPr>
            <a:xfrm>
              <a:off x="4040666" y="1807668"/>
              <a:ext cx="3202939" cy="583227"/>
            </a:xfrm>
            <a:prstGeom prst="roundRect">
              <a:avLst>
                <a:gd name="adj" fmla="val 16667"/>
              </a:avLst>
            </a:prstGeom>
            <a:solidFill>
              <a:schemeClr val="lt1">
                <a:alpha val="89803"/>
              </a:schemeClr>
            </a:solidFill>
            <a:ln w="12700" cap="flat" cmpd="sng">
              <a:solidFill>
                <a:srgbClr val="2687D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txBox="1"/>
            <p:nvPr/>
          </p:nvSpPr>
          <p:spPr>
            <a:xfrm>
              <a:off x="4069137" y="1836139"/>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No se respetaba la autonomía.</a:t>
              </a:r>
              <a:endParaRPr/>
            </a:p>
          </p:txBody>
        </p:sp>
        <p:sp>
          <p:nvSpPr>
            <p:cNvPr id="195" name="Google Shape;195;p5"/>
            <p:cNvSpPr/>
            <p:nvPr/>
          </p:nvSpPr>
          <p:spPr>
            <a:xfrm>
              <a:off x="4040666" y="2463799"/>
              <a:ext cx="3202939" cy="583227"/>
            </a:xfrm>
            <a:prstGeom prst="roundRect">
              <a:avLst>
                <a:gd name="adj" fmla="val 16667"/>
              </a:avLst>
            </a:prstGeom>
            <a:solidFill>
              <a:schemeClr val="lt1">
                <a:alpha val="89803"/>
              </a:schemeClr>
            </a:solidFill>
            <a:ln w="12700" cap="flat" cmpd="sng">
              <a:solidFill>
                <a:srgbClr val="1C86C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txBox="1"/>
            <p:nvPr/>
          </p:nvSpPr>
          <p:spPr>
            <a:xfrm>
              <a:off x="4069137" y="2492270"/>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Declaración de Helsinki. </a:t>
              </a:r>
              <a:endParaRPr/>
            </a:p>
          </p:txBody>
        </p:sp>
        <p:sp>
          <p:nvSpPr>
            <p:cNvPr id="197" name="Google Shape;197;p5"/>
            <p:cNvSpPr/>
            <p:nvPr/>
          </p:nvSpPr>
          <p:spPr>
            <a:xfrm>
              <a:off x="4040666" y="3119931"/>
              <a:ext cx="3202939" cy="583227"/>
            </a:xfrm>
            <a:prstGeom prst="roundRect">
              <a:avLst>
                <a:gd name="adj" fmla="val 16667"/>
              </a:avLst>
            </a:prstGeom>
            <a:solidFill>
              <a:schemeClr val="lt1">
                <a:alpha val="89803"/>
              </a:schemeClr>
            </a:solidFill>
            <a:ln w="12700" cap="flat" cmpd="sng">
              <a:solidFill>
                <a:srgbClr val="1781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a:off x="4069137" y="3148402"/>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Convención Derechos del Niño 1989</a:t>
              </a:r>
              <a:endParaRPr/>
            </a:p>
          </p:txBody>
        </p:sp>
        <p:sp>
          <p:nvSpPr>
            <p:cNvPr id="199" name="Google Shape;199;p5"/>
            <p:cNvSpPr/>
            <p:nvPr/>
          </p:nvSpPr>
          <p:spPr>
            <a:xfrm>
              <a:off x="4040666" y="3776062"/>
              <a:ext cx="3202939" cy="583227"/>
            </a:xfrm>
            <a:prstGeom prst="roundRect">
              <a:avLst>
                <a:gd name="adj" fmla="val 16667"/>
              </a:avLst>
            </a:prstGeom>
            <a:solidFill>
              <a:schemeClr val="lt1">
                <a:alpha val="89803"/>
              </a:schemeClr>
            </a:solidFill>
            <a:ln w="12700" cap="flat" cmpd="sng">
              <a:solidFill>
                <a:srgbClr val="127B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p:nvPr/>
          </p:nvSpPr>
          <p:spPr>
            <a:xfrm>
              <a:off x="4069137" y="3804533"/>
              <a:ext cx="3145997" cy="526285"/>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r>
                <a:rPr lang="es-CO" sz="1600" b="0" i="0" u="none" strike="noStrike" cap="none">
                  <a:solidFill>
                    <a:schemeClr val="dk1"/>
                  </a:solidFill>
                  <a:latin typeface="Century Gothic"/>
                  <a:ea typeface="Century Gothic"/>
                  <a:cs typeface="Century Gothic"/>
                  <a:sym typeface="Century Gothic"/>
                </a:rPr>
                <a:t>Promover y proteger los derechos de los niños.</a:t>
              </a:r>
              <a:endParaRPr/>
            </a:p>
          </p:txBody>
        </p:sp>
      </p:grpSp>
      <p:sp>
        <p:nvSpPr>
          <p:cNvPr id="201" name="Google Shape;201;p5"/>
          <p:cNvSpPr txBox="1"/>
          <p:nvPr/>
        </p:nvSpPr>
        <p:spPr>
          <a:xfrm>
            <a:off x="2133600" y="6531591"/>
            <a:ext cx="720003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900" b="0" i="0" u="none" strike="noStrike" cap="none" dirty="0">
                <a:solidFill>
                  <a:schemeClr val="dk1"/>
                </a:solidFill>
                <a:latin typeface="Gill Sans"/>
                <a:ea typeface="Gill Sans"/>
                <a:cs typeface="Gill Sans"/>
                <a:sym typeface="Gill Sans"/>
              </a:rPr>
              <a:t>Universidad El Bosque • Revista Colombiana de </a:t>
            </a:r>
            <a:r>
              <a:rPr lang="es-CO" sz="900" b="0" i="0" u="none" strike="noStrike" cap="none" dirty="0" err="1">
                <a:solidFill>
                  <a:schemeClr val="dk1"/>
                </a:solidFill>
                <a:latin typeface="Gill Sans"/>
                <a:ea typeface="Gill Sans"/>
                <a:cs typeface="Gill Sans"/>
                <a:sym typeface="Gill Sans"/>
              </a:rPr>
              <a:t>Bioética</a:t>
            </a:r>
            <a:r>
              <a:rPr lang="es-CO" sz="900" b="0" i="0" u="none" strike="noStrike" cap="none" dirty="0">
                <a:solidFill>
                  <a:schemeClr val="dk1"/>
                </a:solidFill>
                <a:latin typeface="Gill Sans"/>
                <a:ea typeface="Gill Sans"/>
                <a:cs typeface="Gill Sans"/>
                <a:sym typeface="Gill Sans"/>
              </a:rPr>
              <a:t>. Vol. 9 No 1 • Enero - Junio de 2014 </a:t>
            </a:r>
            <a:endParaRPr sz="900" dirty="0">
              <a:solidFill>
                <a:schemeClr val="dk1"/>
              </a:solidFill>
              <a:latin typeface="Century Gothic"/>
              <a:ea typeface="Century Gothic"/>
              <a:cs typeface="Century Gothic"/>
              <a:sym typeface="Century Gothic"/>
            </a:endParaRPr>
          </a:p>
        </p:txBody>
      </p:sp>
      <p:sp>
        <p:nvSpPr>
          <p:cNvPr id="202" name="Google Shape;202;p5">
            <a:hlinkClick r:id="" action="ppaction://hlinkshowjump?jump=nextslide"/>
          </p:cNvPr>
          <p:cNvSpPr/>
          <p:nvPr/>
        </p:nvSpPr>
        <p:spPr>
          <a:xfrm>
            <a:off x="9226958" y="2100889"/>
            <a:ext cx="541882" cy="415732"/>
          </a:xfrm>
          <a:prstGeom prst="sun">
            <a:avLst>
              <a:gd name="adj" fmla="val 25000"/>
            </a:avLst>
          </a:prstGeom>
          <a:solidFill>
            <a:srgbClr val="FFFF00"/>
          </a:solidFill>
          <a:ln w="12700" cap="flat" cmpd="sng">
            <a:solidFill>
              <a:srgbClr val="600E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3" name="Google Shape;203;p5">
            <a:hlinkClick r:id="rId3" action="ppaction://hlinksldjump"/>
          </p:cNvPr>
          <p:cNvSpPr/>
          <p:nvPr/>
        </p:nvSpPr>
        <p:spPr>
          <a:xfrm>
            <a:off x="9768840" y="6295697"/>
            <a:ext cx="415684" cy="466726"/>
          </a:xfrm>
          <a:prstGeom prst="sun">
            <a:avLst>
              <a:gd name="adj" fmla="val 25000"/>
            </a:avLst>
          </a:prstGeom>
          <a:solidFill>
            <a:srgbClr val="FFFF00"/>
          </a:solidFill>
          <a:ln w="12700" cap="flat" cmpd="sng">
            <a:solidFill>
              <a:srgbClr val="600E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7"/>
          <p:cNvPicPr preferRelativeResize="0"/>
          <p:nvPr/>
        </p:nvPicPr>
        <p:blipFill rotWithShape="1">
          <a:blip r:embed="rId3">
            <a:alphaModFix amt="40000"/>
          </a:blip>
          <a:srcRect b="10000"/>
          <a:stretch/>
        </p:blipFill>
        <p:spPr>
          <a:xfrm>
            <a:off x="0" y="10"/>
            <a:ext cx="12191980" cy="6857990"/>
          </a:xfrm>
          <a:prstGeom prst="rect">
            <a:avLst/>
          </a:prstGeom>
          <a:noFill/>
          <a:ln>
            <a:noFill/>
          </a:ln>
        </p:spPr>
      </p:pic>
      <p:sp>
        <p:nvSpPr>
          <p:cNvPr id="217" name="Google Shape;217;p7"/>
          <p:cNvSpPr txBox="1">
            <a:spLocks noGrp="1"/>
          </p:cNvSpPr>
          <p:nvPr>
            <p:ph type="title"/>
          </p:nvPr>
        </p:nvSpPr>
        <p:spPr>
          <a:xfrm>
            <a:off x="1236217" y="1503882"/>
            <a:ext cx="9448800" cy="182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s-CO" sz="6600" b="1" dirty="0"/>
              <a:t>DESARROLLO COGNITIVO</a:t>
            </a:r>
            <a:endParaRPr sz="6600" b="1" dirty="0"/>
          </a:p>
        </p:txBody>
      </p:sp>
      <p:sp>
        <p:nvSpPr>
          <p:cNvPr id="218" name="Google Shape;218;p7"/>
          <p:cNvSpPr txBox="1"/>
          <p:nvPr/>
        </p:nvSpPr>
        <p:spPr>
          <a:xfrm>
            <a:off x="9178034" y="6657945"/>
            <a:ext cx="30139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BY-NC-ND</a:t>
            </a:r>
            <a:endParaRPr sz="700">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3003175" y="455091"/>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s-CO" b="1"/>
              <a:t>DESARROLLO COGNITIVO</a:t>
            </a:r>
            <a:endParaRPr lang="es-CO"/>
          </a:p>
        </p:txBody>
      </p:sp>
      <p:grpSp>
        <p:nvGrpSpPr>
          <p:cNvPr id="224" name="Google Shape;224;p8"/>
          <p:cNvGrpSpPr/>
          <p:nvPr/>
        </p:nvGrpSpPr>
        <p:grpSpPr>
          <a:xfrm>
            <a:off x="578225" y="1647844"/>
            <a:ext cx="11147609" cy="4966653"/>
            <a:chOff x="0" y="0"/>
            <a:chExt cx="11147609" cy="4966653"/>
          </a:xfrm>
        </p:grpSpPr>
        <p:sp>
          <p:nvSpPr>
            <p:cNvPr id="225" name="Google Shape;225;p8"/>
            <p:cNvSpPr/>
            <p:nvPr/>
          </p:nvSpPr>
          <p:spPr>
            <a:xfrm>
              <a:off x="4459044" y="1455"/>
              <a:ext cx="6688565" cy="1154697"/>
            </a:xfrm>
            <a:prstGeom prst="rightArrow">
              <a:avLst>
                <a:gd name="adj1" fmla="val 75000"/>
                <a:gd name="adj2"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txBox="1"/>
            <p:nvPr/>
          </p:nvSpPr>
          <p:spPr>
            <a:xfrm>
              <a:off x="4459044" y="145792"/>
              <a:ext cx="6255554" cy="866023"/>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Roboto"/>
                <a:buChar char="•"/>
              </a:pPr>
              <a:r>
                <a:rPr lang="es-CO" sz="2400" b="0" i="0" u="none" strike="noStrike" cap="none">
                  <a:solidFill>
                    <a:schemeClr val="dk1"/>
                  </a:solidFill>
                  <a:latin typeface="Roboto"/>
                  <a:ea typeface="Roboto"/>
                  <a:cs typeface="Roboto"/>
                  <a:sym typeface="Roboto"/>
                </a:rPr>
                <a:t>Experiencias sensoriales.</a:t>
              </a:r>
              <a:endParaRPr/>
            </a:p>
          </p:txBody>
        </p:sp>
        <p:sp>
          <p:nvSpPr>
            <p:cNvPr id="227" name="Google Shape;227;p8"/>
            <p:cNvSpPr/>
            <p:nvPr/>
          </p:nvSpPr>
          <p:spPr>
            <a:xfrm>
              <a:off x="0" y="0"/>
              <a:ext cx="4459044" cy="1154697"/>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a:off x="56368" y="56368"/>
              <a:ext cx="4346308" cy="10419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Roboto"/>
                <a:buNone/>
              </a:pPr>
              <a:r>
                <a:rPr lang="es-CO" sz="2400" b="1" i="0">
                  <a:solidFill>
                    <a:schemeClr val="lt1"/>
                  </a:solidFill>
                  <a:latin typeface="Roboto"/>
                  <a:ea typeface="Roboto"/>
                  <a:cs typeface="Roboto"/>
                  <a:sym typeface="Roboto"/>
                </a:rPr>
                <a:t>Etapa sensorio-motora</a:t>
              </a:r>
              <a:r>
                <a:rPr lang="es-CO" sz="2400" b="0" i="0">
                  <a:solidFill>
                    <a:schemeClr val="lt1"/>
                  </a:solidFill>
                  <a:latin typeface="Roboto"/>
                  <a:ea typeface="Roboto"/>
                  <a:cs typeface="Roboto"/>
                  <a:sym typeface="Roboto"/>
                </a:rPr>
                <a:t>:  nacimiento hasta los 2 años:</a:t>
              </a:r>
              <a:endParaRPr sz="2400">
                <a:solidFill>
                  <a:schemeClr val="lt1"/>
                </a:solidFill>
                <a:latin typeface="Century Gothic"/>
                <a:ea typeface="Century Gothic"/>
                <a:cs typeface="Century Gothic"/>
                <a:sym typeface="Century Gothic"/>
              </a:endParaRPr>
            </a:p>
          </p:txBody>
        </p:sp>
        <p:sp>
          <p:nvSpPr>
            <p:cNvPr id="229" name="Google Shape;229;p8"/>
            <p:cNvSpPr/>
            <p:nvPr/>
          </p:nvSpPr>
          <p:spPr>
            <a:xfrm>
              <a:off x="4459044" y="1271622"/>
              <a:ext cx="6688565" cy="1154697"/>
            </a:xfrm>
            <a:prstGeom prst="rightArrow">
              <a:avLst>
                <a:gd name="adj1" fmla="val 75000"/>
                <a:gd name="adj2"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4459044" y="1415959"/>
              <a:ext cx="6255554" cy="866023"/>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Roboto"/>
                <a:buChar char="•"/>
              </a:pPr>
              <a:r>
                <a:rPr lang="es-CO" sz="2400" b="0" i="0" u="none" strike="noStrike" cap="none">
                  <a:solidFill>
                    <a:schemeClr val="dk1"/>
                  </a:solidFill>
                  <a:latin typeface="Roboto"/>
                  <a:ea typeface="Roboto"/>
                  <a:cs typeface="Roboto"/>
                  <a:sym typeface="Roboto"/>
                </a:rPr>
                <a:t>Juego de imitación. </a:t>
              </a:r>
              <a:endParaRPr/>
            </a:p>
          </p:txBody>
        </p:sp>
        <p:sp>
          <p:nvSpPr>
            <p:cNvPr id="231" name="Google Shape;231;p8"/>
            <p:cNvSpPr/>
            <p:nvPr/>
          </p:nvSpPr>
          <p:spPr>
            <a:xfrm>
              <a:off x="0" y="1271622"/>
              <a:ext cx="4459044" cy="1154697"/>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txBox="1"/>
            <p:nvPr/>
          </p:nvSpPr>
          <p:spPr>
            <a:xfrm>
              <a:off x="56368" y="1327990"/>
              <a:ext cx="4346308" cy="10419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Roboto"/>
                <a:buNone/>
              </a:pPr>
              <a:r>
                <a:rPr lang="es-CO" sz="2400" b="1" i="0">
                  <a:solidFill>
                    <a:schemeClr val="lt1"/>
                  </a:solidFill>
                  <a:latin typeface="Roboto"/>
                  <a:ea typeface="Roboto"/>
                  <a:cs typeface="Roboto"/>
                  <a:sym typeface="Roboto"/>
                </a:rPr>
                <a:t>Etapa pre-operacional</a:t>
              </a:r>
              <a:r>
                <a:rPr lang="es-CO" sz="2400" b="0" i="0">
                  <a:solidFill>
                    <a:schemeClr val="lt1"/>
                  </a:solidFill>
                  <a:latin typeface="Roboto"/>
                  <a:ea typeface="Roboto"/>
                  <a:cs typeface="Roboto"/>
                  <a:sym typeface="Roboto"/>
                </a:rPr>
                <a:t>:  2 años - 7 años aproximadamente:</a:t>
              </a:r>
              <a:endParaRPr/>
            </a:p>
          </p:txBody>
        </p:sp>
        <p:sp>
          <p:nvSpPr>
            <p:cNvPr id="233" name="Google Shape;233;p8"/>
            <p:cNvSpPr/>
            <p:nvPr/>
          </p:nvSpPr>
          <p:spPr>
            <a:xfrm>
              <a:off x="4459044" y="2541789"/>
              <a:ext cx="6688565" cy="1154697"/>
            </a:xfrm>
            <a:prstGeom prst="rightArrow">
              <a:avLst>
                <a:gd name="adj1" fmla="val 75000"/>
                <a:gd name="adj2"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txBox="1"/>
            <p:nvPr/>
          </p:nvSpPr>
          <p:spPr>
            <a:xfrm>
              <a:off x="4459044" y="2686126"/>
              <a:ext cx="6255554" cy="866023"/>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Roboto"/>
                <a:buChar char="•"/>
              </a:pPr>
              <a:r>
                <a:rPr lang="es-CO" sz="2400" b="0" i="0" u="none" strike="noStrike" cap="none">
                  <a:solidFill>
                    <a:schemeClr val="dk1"/>
                  </a:solidFill>
                  <a:latin typeface="Roboto"/>
                  <a:ea typeface="Roboto"/>
                  <a:cs typeface="Roboto"/>
                  <a:sym typeface="Roboto"/>
                </a:rPr>
                <a:t>Empiezan a pensar de forma más lógica. Su pensamiento aún puede ser muy rígido.</a:t>
              </a:r>
              <a:endParaRPr/>
            </a:p>
          </p:txBody>
        </p:sp>
        <p:sp>
          <p:nvSpPr>
            <p:cNvPr id="235" name="Google Shape;235;p8"/>
            <p:cNvSpPr/>
            <p:nvPr/>
          </p:nvSpPr>
          <p:spPr>
            <a:xfrm>
              <a:off x="0" y="2541789"/>
              <a:ext cx="4459044" cy="1154697"/>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txBox="1"/>
            <p:nvPr/>
          </p:nvSpPr>
          <p:spPr>
            <a:xfrm>
              <a:off x="56368" y="2598157"/>
              <a:ext cx="4346308" cy="10419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Roboto"/>
                <a:buNone/>
              </a:pPr>
              <a:r>
                <a:rPr lang="es-CO" sz="2400" b="1" i="0">
                  <a:solidFill>
                    <a:schemeClr val="lt1"/>
                  </a:solidFill>
                  <a:latin typeface="Roboto"/>
                  <a:ea typeface="Roboto"/>
                  <a:cs typeface="Roboto"/>
                  <a:sym typeface="Roboto"/>
                </a:rPr>
                <a:t>Etapa operaciones concretas</a:t>
              </a:r>
              <a:r>
                <a:rPr lang="es-CO" sz="2400" b="0" i="0">
                  <a:solidFill>
                    <a:schemeClr val="lt1"/>
                  </a:solidFill>
                  <a:latin typeface="Roboto"/>
                  <a:ea typeface="Roboto"/>
                  <a:cs typeface="Roboto"/>
                  <a:sym typeface="Roboto"/>
                </a:rPr>
                <a:t>: 7 a 11 años aproximadamente.</a:t>
              </a:r>
              <a:endParaRPr/>
            </a:p>
          </p:txBody>
        </p:sp>
        <p:sp>
          <p:nvSpPr>
            <p:cNvPr id="237" name="Google Shape;237;p8"/>
            <p:cNvSpPr/>
            <p:nvPr/>
          </p:nvSpPr>
          <p:spPr>
            <a:xfrm>
              <a:off x="4459044" y="3811956"/>
              <a:ext cx="6688565" cy="1154697"/>
            </a:xfrm>
            <a:prstGeom prst="rightArrow">
              <a:avLst>
                <a:gd name="adj1" fmla="val 75000"/>
                <a:gd name="adj2" fmla="val 50000"/>
              </a:avLst>
            </a:prstGeom>
            <a:solidFill>
              <a:srgbClr val="CFDBF3">
                <a:alpha val="89803"/>
              </a:srgbClr>
            </a:solidFill>
            <a:ln w="12700" cap="flat" cmpd="sng">
              <a:solidFill>
                <a:srgbClr val="CFDBF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a:off x="4459044" y="3956293"/>
              <a:ext cx="6255554" cy="866023"/>
            </a:xfrm>
            <a:prstGeom prst="rect">
              <a:avLst/>
            </a:prstGeom>
            <a:noFill/>
            <a:ln>
              <a:noFill/>
            </a:ln>
          </p:spPr>
          <p:txBody>
            <a:bodyPr spcFirstLastPara="1" wrap="square" lIns="15225" tIns="15225" rIns="15225" bIns="15225" anchor="t" anchorCtr="0">
              <a:noAutofit/>
            </a:bodyPr>
            <a:lstStyle/>
            <a:p>
              <a:pPr marL="228600" marR="0" lvl="1" indent="-228600" algn="l" rtl="0">
                <a:lnSpc>
                  <a:spcPct val="90000"/>
                </a:lnSpc>
                <a:spcBef>
                  <a:spcPts val="0"/>
                </a:spcBef>
                <a:spcAft>
                  <a:spcPts val="0"/>
                </a:spcAft>
                <a:buClr>
                  <a:schemeClr val="dk1"/>
                </a:buClr>
                <a:buSzPts val="2400"/>
                <a:buFont typeface="Roboto"/>
                <a:buChar char="•"/>
              </a:pPr>
              <a:r>
                <a:rPr lang="es-CO" sz="2400" b="0" i="0" u="none" strike="noStrike" cap="none">
                  <a:solidFill>
                    <a:schemeClr val="dk1"/>
                  </a:solidFill>
                  <a:latin typeface="Roboto"/>
                  <a:ea typeface="Roboto"/>
                  <a:cs typeface="Roboto"/>
                  <a:sym typeface="Roboto"/>
                </a:rPr>
                <a:t>Aumento en la lógica, la capacidad de utilizar el razonamiento deductivo y una comprensión de las ideas abstractas</a:t>
              </a:r>
              <a:endParaRPr sz="2400" b="0" i="0" u="none" strike="noStrike" cap="none">
                <a:solidFill>
                  <a:schemeClr val="dk1"/>
                </a:solidFill>
                <a:latin typeface="Century Gothic"/>
                <a:ea typeface="Century Gothic"/>
                <a:cs typeface="Century Gothic"/>
                <a:sym typeface="Century Gothic"/>
              </a:endParaRPr>
            </a:p>
          </p:txBody>
        </p:sp>
        <p:sp>
          <p:nvSpPr>
            <p:cNvPr id="239" name="Google Shape;239;p8"/>
            <p:cNvSpPr/>
            <p:nvPr/>
          </p:nvSpPr>
          <p:spPr>
            <a:xfrm>
              <a:off x="0" y="3811956"/>
              <a:ext cx="4459044" cy="1154697"/>
            </a:xfrm>
            <a:prstGeom prst="roundRect">
              <a:avLst>
                <a:gd name="adj" fmla="val 16667"/>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56368" y="3868324"/>
              <a:ext cx="4346308" cy="104196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Roboto"/>
                <a:buNone/>
              </a:pPr>
              <a:r>
                <a:rPr lang="es-CO" sz="2400" b="1" i="0">
                  <a:solidFill>
                    <a:schemeClr val="lt1"/>
                  </a:solidFill>
                  <a:latin typeface="Roboto"/>
                  <a:ea typeface="Roboto"/>
                  <a:cs typeface="Roboto"/>
                  <a:sym typeface="Roboto"/>
                </a:rPr>
                <a:t>Etapa operaciones formales</a:t>
              </a:r>
              <a:r>
                <a:rPr lang="es-CO" sz="2400" b="0" i="0">
                  <a:solidFill>
                    <a:schemeClr val="lt1"/>
                  </a:solidFill>
                  <a:latin typeface="Roboto"/>
                  <a:ea typeface="Roboto"/>
                  <a:cs typeface="Roboto"/>
                  <a:sym typeface="Roboto"/>
                </a:rPr>
                <a:t>: adolescencia y se extiende hasta la edad adulta.</a:t>
              </a: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a:extLst>
            <a:ext uri="{FF2B5EF4-FFF2-40B4-BE49-F238E27FC236}">
              <a16:creationId xmlns="" xmlns:a16="http://schemas.microsoft.com/office/drawing/2014/main" id="{22FF53C7-1C79-5452-6E5D-6F0B64331E14}"/>
            </a:ext>
          </a:extLst>
        </p:cNvPr>
        <p:cNvGrpSpPr/>
        <p:nvPr/>
      </p:nvGrpSpPr>
      <p:grpSpPr>
        <a:xfrm>
          <a:off x="0" y="0"/>
          <a:ext cx="0" cy="0"/>
          <a:chOff x="0" y="0"/>
          <a:chExt cx="0" cy="0"/>
        </a:xfrm>
      </p:grpSpPr>
      <p:pic>
        <p:nvPicPr>
          <p:cNvPr id="216" name="Google Shape;216;p7">
            <a:extLst>
              <a:ext uri="{FF2B5EF4-FFF2-40B4-BE49-F238E27FC236}">
                <a16:creationId xmlns="" xmlns:a16="http://schemas.microsoft.com/office/drawing/2014/main" id="{A79F30D6-EF96-9464-EC26-F2F7B277AAF1}"/>
              </a:ext>
            </a:extLst>
          </p:cNvPr>
          <p:cNvPicPr preferRelativeResize="0"/>
          <p:nvPr/>
        </p:nvPicPr>
        <p:blipFill rotWithShape="1">
          <a:blip r:embed="rId3">
            <a:alphaModFix amt="40000"/>
          </a:blip>
          <a:srcRect b="10000"/>
          <a:stretch/>
        </p:blipFill>
        <p:spPr>
          <a:xfrm>
            <a:off x="0" y="10"/>
            <a:ext cx="12191980" cy="6857990"/>
          </a:xfrm>
          <a:prstGeom prst="rect">
            <a:avLst/>
          </a:prstGeom>
          <a:noFill/>
          <a:ln>
            <a:noFill/>
          </a:ln>
        </p:spPr>
      </p:pic>
      <p:sp>
        <p:nvSpPr>
          <p:cNvPr id="217" name="Google Shape;217;p7">
            <a:extLst>
              <a:ext uri="{FF2B5EF4-FFF2-40B4-BE49-F238E27FC236}">
                <a16:creationId xmlns="" xmlns:a16="http://schemas.microsoft.com/office/drawing/2014/main" id="{3E413C51-F00E-D918-C7BA-98B7F7B95624}"/>
              </a:ext>
            </a:extLst>
          </p:cNvPr>
          <p:cNvSpPr txBox="1">
            <a:spLocks noGrp="1"/>
          </p:cNvSpPr>
          <p:nvPr>
            <p:ph type="title"/>
          </p:nvPr>
        </p:nvSpPr>
        <p:spPr>
          <a:xfrm>
            <a:off x="1236217" y="1503882"/>
            <a:ext cx="9448800" cy="182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s-CO" sz="6600" b="1"/>
              <a:t>ACTUALIDAD EN COLOMBIA</a:t>
            </a:r>
            <a:endParaRPr sz="6600" b="1"/>
          </a:p>
        </p:txBody>
      </p:sp>
      <p:sp>
        <p:nvSpPr>
          <p:cNvPr id="218" name="Google Shape;218;p7">
            <a:extLst>
              <a:ext uri="{FF2B5EF4-FFF2-40B4-BE49-F238E27FC236}">
                <a16:creationId xmlns="" xmlns:a16="http://schemas.microsoft.com/office/drawing/2014/main" id="{3ED7ABB1-B55C-6129-2EC3-09E2B5F8D1D9}"/>
              </a:ext>
            </a:extLst>
          </p:cNvPr>
          <p:cNvSpPr txBox="1"/>
          <p:nvPr/>
        </p:nvSpPr>
        <p:spPr>
          <a:xfrm>
            <a:off x="9178034" y="6657945"/>
            <a:ext cx="30139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O" sz="700" u="sng">
                <a:solidFill>
                  <a:srgbClr val="FFFFFF"/>
                </a:solidFill>
                <a:latin typeface="Century Gothic"/>
                <a:ea typeface="Century Gothic"/>
                <a:cs typeface="Century Gothic"/>
                <a:sym typeface="Century Gothic"/>
                <a:hlinkClick r:id="rId4">
                  <a:extLst>
                    <a:ext uri="{A12FA001-AC4F-418D-AE19-62706E023703}">
                      <ahyp:hlinkClr xmlns="" xmlns:ahyp="http://schemas.microsoft.com/office/drawing/2018/hyperlinkcolor" val="tx"/>
                    </a:ext>
                  </a:extLst>
                </a:hlinkClick>
              </a:rPr>
              <a:t>Esta foto</a:t>
            </a:r>
            <a:r>
              <a:rPr lang="es-CO" sz="700">
                <a:solidFill>
                  <a:srgbClr val="FFFFFF"/>
                </a:solidFill>
                <a:latin typeface="Century Gothic"/>
                <a:ea typeface="Century Gothic"/>
                <a:cs typeface="Century Gothic"/>
                <a:sym typeface="Century Gothic"/>
              </a:rPr>
              <a:t> de Autor desconocido está bajo licencia </a:t>
            </a:r>
            <a:r>
              <a:rPr lang="es-CO" sz="700" u="sng">
                <a:solidFill>
                  <a:srgbClr val="FFFFFF"/>
                </a:solidFill>
                <a:latin typeface="Century Gothic"/>
                <a:ea typeface="Century Gothic"/>
                <a:cs typeface="Century Gothic"/>
                <a:sym typeface="Century Gothic"/>
                <a:hlinkClick r:id="rId5">
                  <a:extLst>
                    <a:ext uri="{A12FA001-AC4F-418D-AE19-62706E023703}">
                      <ahyp:hlinkClr xmlns="" xmlns:ahyp="http://schemas.microsoft.com/office/drawing/2018/hyperlinkcolor" val="tx"/>
                    </a:ext>
                  </a:extLst>
                </a:hlinkClick>
              </a:rPr>
              <a:t>CC BY-NC-ND</a:t>
            </a:r>
            <a:endParaRPr sz="70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10894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531CB1C-8E4E-9C45-957F-DBF7A88B14F9}">
  <we:reference id="wa200005566" version="3.0.0.2" store="es-MX"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683686-6053-CD46-9C79-04FC47772F88}">
  <we:reference id="wa200005669" version="2.0.0.0" store="es-MX"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TotalTime>
  <Words>1950</Words>
  <Application>Microsoft Office PowerPoint</Application>
  <PresentationFormat>Personalizado</PresentationFormat>
  <Paragraphs>126</Paragraphs>
  <Slides>35</Slides>
  <Notes>35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Arial</vt:lpstr>
      <vt:lpstr>Symbol</vt:lpstr>
      <vt:lpstr>Helvetica Neue</vt:lpstr>
      <vt:lpstr>Century Gothic</vt:lpstr>
      <vt:lpstr>Gill Sans</vt:lpstr>
      <vt:lpstr>Mulish</vt:lpstr>
      <vt:lpstr>Times New Roman</vt:lpstr>
      <vt:lpstr>Aptos Display</vt:lpstr>
      <vt:lpstr>Calibri</vt:lpstr>
      <vt:lpstr>Roboto</vt:lpstr>
      <vt:lpstr>Aptos</vt:lpstr>
      <vt:lpstr>Tema de Office</vt:lpstr>
      <vt:lpstr>DECISIONES EN SALUD DE LOS MENORES DE EDAD </vt:lpstr>
      <vt:lpstr>NO TENGO CONFLICTO DE INTERES</vt:lpstr>
      <vt:lpstr>HOJA DE RUTA</vt:lpstr>
      <vt:lpstr>HISTORIA</vt:lpstr>
      <vt:lpstr>Presentación de PowerPoint</vt:lpstr>
      <vt:lpstr>HISTORIA </vt:lpstr>
      <vt:lpstr>DESARROLLO COGNITIVO</vt:lpstr>
      <vt:lpstr>DESARROLLO COGNITIVO</vt:lpstr>
      <vt:lpstr>ACTUALIDAD EN COLOMBIA</vt:lpstr>
      <vt:lpstr>LA LEY 1098 DE 2006 (CÓDIGO DE LA INFANCIA Y ADOLESCENCIA),  </vt:lpstr>
      <vt:lpstr>CONSENTIMIENTO INFORMADO </vt:lpstr>
      <vt:lpstr>CONSENTIMIENTO INFORMADO Ley 1751 de 2015 </vt:lpstr>
      <vt:lpstr>RESOLUCIÓN 0825 DE 2018</vt:lpstr>
      <vt:lpstr>RESOLUCIÓN 0825 DE 2018</vt:lpstr>
      <vt:lpstr>RESOLUCIÓN 0825 DE 2018</vt:lpstr>
      <vt:lpstr>RESOLUCIÓN 0825 DE 2018</vt:lpstr>
      <vt:lpstr>RESOLUCIÓN 8430 DE 1993 </vt:lpstr>
      <vt:lpstr>RESOLUCIÓN 051 DE 2023</vt:lpstr>
      <vt:lpstr>CONSENTIMIENTO Y ASENTIMIENTO EN INVESTIGACION </vt:lpstr>
      <vt:lpstr>FUTURO</vt:lpstr>
      <vt:lpstr>PROYECTO RESOLUCIÓN </vt:lpstr>
      <vt:lpstr>RESOLUCION MINISTERIO DE SALUD Y PROYECCION SOCIAL</vt:lpstr>
      <vt:lpstr>RESUELVE</vt:lpstr>
      <vt:lpstr>ARTICULO TERCERO. Definiciones</vt:lpstr>
      <vt:lpstr>ARTICULO TERCERO. Definiciones</vt:lpstr>
      <vt:lpstr>ARTICULO TERCERO. Definiciones</vt:lpstr>
      <vt:lpstr>ARTICULO TERCERO. Definiciones</vt:lpstr>
      <vt:lpstr>ARTICULO TERCERO. Definiciones</vt:lpstr>
      <vt:lpstr>ARTICULO TERCERO. Definiciones</vt:lpstr>
      <vt:lpstr>Decisiones y Consentimiento Informado de Niños y Adolescentes </vt:lpstr>
      <vt:lpstr>Decisiones y Consentimiento Informado de Niños y Adolescentes </vt:lpstr>
      <vt:lpstr>Decisiones y Consentimiento Informado de Niños y Adolescentes </vt:lpstr>
      <vt:lpstr>   Autonomía Progresiva de Niños Y Adolescentes en la Toma De Decisiones en Salud  </vt:lpstr>
      <vt:lpstr> “USAR EL PODER DE DECIDIR TE DA LA CAPACIDAD DE SUPERAR TODA EXCUSA PARA CAMBIAR CUALQUIER PARTE DE TU VIDA EN UN INSTANTE.”  ANTHONY ROBBINS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DESICIONES EN SALUD DE LOS MENORES DE EDAD </dc:title>
  <dc:creator>Eliana Patricia Ramírez Cano</dc:creator>
  <cp:lastModifiedBy>Temvalle-2</cp:lastModifiedBy>
  <cp:revision>3</cp:revision>
  <dcterms:created xsi:type="dcterms:W3CDTF">2023-11-20T14:52:21Z</dcterms:created>
  <dcterms:modified xsi:type="dcterms:W3CDTF">2024-12-06T18:10:44Z</dcterms:modified>
</cp:coreProperties>
</file>