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57" r:id="rId3"/>
    <p:sldId id="258" r:id="rId4"/>
    <p:sldId id="259" r:id="rId5"/>
    <p:sldId id="26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9" autoAdjust="0"/>
    <p:restoredTop sz="94660"/>
  </p:normalViewPr>
  <p:slideViewPr>
    <p:cSldViewPr snapToGrid="0">
      <p:cViewPr varScale="1">
        <p:scale>
          <a:sx n="74" d="100"/>
          <a:sy n="74" d="100"/>
        </p:scale>
        <p:origin x="58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C9A2B53-BF55-412B-9886-F07E57BC8651}" type="datetimeFigureOut">
              <a:rPr lang="es-CO" smtClean="0"/>
              <a:t>21/11/2024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2014224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C9A2B53-BF55-412B-9886-F07E57BC8651}" type="datetimeFigureOut">
              <a:rPr lang="es-CO" smtClean="0"/>
              <a:t>21/11/2024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44447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C9A2B53-BF55-412B-9886-F07E57BC8651}" type="datetimeFigureOut">
              <a:rPr lang="es-CO" smtClean="0"/>
              <a:t>21/11/2024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274954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C9A2B53-BF55-412B-9886-F07E57BC8651}" type="datetimeFigureOut">
              <a:rPr lang="es-CO" smtClean="0"/>
              <a:t>21/11/2024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0F88EA7-EC5C-471B-B8E2-9765B112BBC1}" type="slidenum">
              <a:rPr lang="es-CO" smtClean="0"/>
              <a:t>‹Nº›</a:t>
            </a:fld>
            <a:endParaRPr lang="es-CO"/>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618497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C9A2B53-BF55-412B-9886-F07E57BC8651}" type="datetimeFigureOut">
              <a:rPr lang="es-CO" smtClean="0"/>
              <a:t>21/11/2024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13746188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C9A2B53-BF55-412B-9886-F07E57BC8651}" type="datetimeFigureOut">
              <a:rPr lang="es-CO" smtClean="0"/>
              <a:t>21/11/2024</a:t>
            </a:fld>
            <a:endParaRPr lang="es-CO"/>
          </a:p>
        </p:txBody>
      </p:sp>
      <p:sp>
        <p:nvSpPr>
          <p:cNvPr id="4"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3209270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C9A2B53-BF55-412B-9886-F07E57BC8651}" type="datetimeFigureOut">
              <a:rPr lang="es-CO" smtClean="0"/>
              <a:t>21/11/2024</a:t>
            </a:fld>
            <a:endParaRPr lang="es-CO"/>
          </a:p>
        </p:txBody>
      </p:sp>
      <p:sp>
        <p:nvSpPr>
          <p:cNvPr id="4"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42279674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C9A2B53-BF55-412B-9886-F07E57BC8651}" type="datetimeFigureOut">
              <a:rPr lang="es-CO" smtClean="0"/>
              <a:t>21/11/2024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385223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C9A2B53-BF55-412B-9886-F07E57BC8651}" type="datetimeFigureOut">
              <a:rPr lang="es-CO" smtClean="0"/>
              <a:t>21/11/2024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2966891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7C9A2B53-BF55-412B-9886-F07E57BC8651}" type="datetimeFigureOut">
              <a:rPr lang="es-CO" smtClean="0"/>
              <a:t>21/11/2024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1662479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C9A2B53-BF55-412B-9886-F07E57BC8651}" type="datetimeFigureOut">
              <a:rPr lang="es-CO" smtClean="0"/>
              <a:t>21/11/2024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4109241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C9A2B53-BF55-412B-9886-F07E57BC8651}" type="datetimeFigureOut">
              <a:rPr lang="es-CO" smtClean="0"/>
              <a:t>21/11/2024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1305677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7C9A2B53-BF55-412B-9886-F07E57BC8651}" type="datetimeFigureOut">
              <a:rPr lang="es-CO" smtClean="0"/>
              <a:t>21/11/2024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1194507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7C9A2B53-BF55-412B-9886-F07E57BC8651}" type="datetimeFigureOut">
              <a:rPr lang="es-CO" smtClean="0"/>
              <a:t>21/11/2024</a:t>
            </a:fld>
            <a:endParaRPr lang="es-CO"/>
          </a:p>
        </p:txBody>
      </p:sp>
      <p:sp>
        <p:nvSpPr>
          <p:cNvPr id="5" name="Footer Placeholder 3"/>
          <p:cNvSpPr>
            <a:spLocks noGrp="1"/>
          </p:cNvSpPr>
          <p:nvPr>
            <p:ph type="ftr" sz="quarter" idx="11"/>
          </p:nvPr>
        </p:nvSpPr>
        <p:spPr/>
        <p:txBody>
          <a:bodyPr/>
          <a:lstStyle/>
          <a:p>
            <a:endParaRPr lang="es-CO"/>
          </a:p>
        </p:txBody>
      </p:sp>
      <p:sp>
        <p:nvSpPr>
          <p:cNvPr id="6" name="Slide Number Placeholder 4"/>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1064756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C9A2B53-BF55-412B-9886-F07E57BC8651}" type="datetimeFigureOut">
              <a:rPr lang="es-CO" smtClean="0"/>
              <a:t>21/11/2024</a:t>
            </a:fld>
            <a:endParaRPr lang="es-CO"/>
          </a:p>
        </p:txBody>
      </p:sp>
      <p:sp>
        <p:nvSpPr>
          <p:cNvPr id="5" name="Footer Placeholder 2"/>
          <p:cNvSpPr>
            <a:spLocks noGrp="1"/>
          </p:cNvSpPr>
          <p:nvPr>
            <p:ph type="ftr" sz="quarter" idx="11"/>
          </p:nvPr>
        </p:nvSpPr>
        <p:spPr/>
        <p:txBody>
          <a:bodyPr/>
          <a:lstStyle/>
          <a:p>
            <a:endParaRPr lang="es-CO"/>
          </a:p>
        </p:txBody>
      </p:sp>
      <p:sp>
        <p:nvSpPr>
          <p:cNvPr id="6" name="Slide Number Placeholder 3"/>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1150479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7C9A2B53-BF55-412B-9886-F07E57BC8651}" type="datetimeFigureOut">
              <a:rPr lang="es-CO" smtClean="0"/>
              <a:t>21/11/2024</a:t>
            </a:fld>
            <a:endParaRPr lang="es-CO"/>
          </a:p>
        </p:txBody>
      </p:sp>
      <p:sp>
        <p:nvSpPr>
          <p:cNvPr id="5" name="Footer Placeholder 5"/>
          <p:cNvSpPr>
            <a:spLocks noGrp="1"/>
          </p:cNvSpPr>
          <p:nvPr>
            <p:ph type="ftr" sz="quarter" idx="11"/>
          </p:nvPr>
        </p:nvSpPr>
        <p:spPr/>
        <p:txBody>
          <a:bodyPr/>
          <a:lstStyle/>
          <a:p>
            <a:endParaRPr lang="es-CO"/>
          </a:p>
        </p:txBody>
      </p:sp>
      <p:sp>
        <p:nvSpPr>
          <p:cNvPr id="6" name="Slide Number Placeholder 6"/>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776067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C9A2B53-BF55-412B-9886-F07E57BC8651}" type="datetimeFigureOut">
              <a:rPr lang="es-CO" smtClean="0"/>
              <a:t>21/11/2024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0F88EA7-EC5C-471B-B8E2-9765B112BBC1}" type="slidenum">
              <a:rPr lang="es-CO" smtClean="0"/>
              <a:t>‹Nº›</a:t>
            </a:fld>
            <a:endParaRPr lang="es-CO"/>
          </a:p>
        </p:txBody>
      </p:sp>
    </p:spTree>
    <p:extLst>
      <p:ext uri="{BB962C8B-B14F-4D97-AF65-F5344CB8AC3E}">
        <p14:creationId xmlns:p14="http://schemas.microsoft.com/office/powerpoint/2010/main" val="630372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C9A2B53-BF55-412B-9886-F07E57BC8651}" type="datetimeFigureOut">
              <a:rPr lang="es-CO" smtClean="0"/>
              <a:t>21/11/2024</a:t>
            </a:fld>
            <a:endParaRPr lang="es-CO"/>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CO"/>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0F88EA7-EC5C-471B-B8E2-9765B112BBC1}" type="slidenum">
              <a:rPr lang="es-CO" smtClean="0"/>
              <a:t>‹Nº›</a:t>
            </a:fld>
            <a:endParaRPr lang="es-CO"/>
          </a:p>
        </p:txBody>
      </p:sp>
    </p:spTree>
    <p:extLst>
      <p:ext uri="{BB962C8B-B14F-4D97-AF65-F5344CB8AC3E}">
        <p14:creationId xmlns:p14="http://schemas.microsoft.com/office/powerpoint/2010/main" val="2100842262"/>
      </p:ext>
    </p:extLst>
  </p:cSld>
  <p:clrMap bg1="dk1" tx1="lt1" bg2="dk2"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gif"/><Relationship Id="rId7" Type="http://schemas.openxmlformats.org/officeDocument/2006/relationships/image" Target="../media/image12.gif"/><Relationship Id="rId2" Type="http://schemas.openxmlformats.org/officeDocument/2006/relationships/image" Target="../media/image7.gif"/><Relationship Id="rId1" Type="http://schemas.openxmlformats.org/officeDocument/2006/relationships/slideLayout" Target="../slideLayouts/slideLayout2.xml"/><Relationship Id="rId6" Type="http://schemas.openxmlformats.org/officeDocument/2006/relationships/image" Target="../media/image11.gif"/><Relationship Id="rId5" Type="http://schemas.openxmlformats.org/officeDocument/2006/relationships/image" Target="../media/image10.gif"/><Relationship Id="rId4" Type="http://schemas.openxmlformats.org/officeDocument/2006/relationships/image" Target="../media/image9.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ChangeArrowheads="1"/>
          </p:cNvSpPr>
          <p:nvPr/>
        </p:nvSpPr>
        <p:spPr bwMode="auto">
          <a:xfrm>
            <a:off x="2243931" y="3692145"/>
            <a:ext cx="7718716" cy="2502594"/>
          </a:xfrm>
          <a:prstGeom prst="rect">
            <a:avLst/>
          </a:prstGeom>
          <a:solidFill>
            <a:srgbClr val="FFCC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CC00"/>
            </a:extrusionClr>
            <a:contourClr>
              <a:srgbClr val="FFCC00"/>
            </a:contourClr>
          </a:sp3d>
        </p:spPr>
        <p:txBody>
          <a:bodyPr wrap="none" anchor="ctr">
            <a:flatTx/>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ctr" eaLnBrk="1" hangingPunct="1"/>
            <a:endParaRPr lang="es-ES" sz="2400" b="1" dirty="0">
              <a:solidFill>
                <a:schemeClr val="bg2"/>
              </a:solidFill>
              <a:latin typeface="Tahoma" panose="020B0604030504040204" pitchFamily="34" charset="0"/>
            </a:endParaRPr>
          </a:p>
        </p:txBody>
      </p:sp>
      <p:sp>
        <p:nvSpPr>
          <p:cNvPr id="4" name="Título 3"/>
          <p:cNvSpPr>
            <a:spLocks noGrp="1"/>
          </p:cNvSpPr>
          <p:nvPr>
            <p:ph type="title"/>
          </p:nvPr>
        </p:nvSpPr>
        <p:spPr>
          <a:xfrm>
            <a:off x="838200" y="725733"/>
            <a:ext cx="10515600" cy="2313681"/>
          </a:xfrm>
        </p:spPr>
        <p:txBody>
          <a:bodyPr>
            <a:normAutofit fontScale="90000"/>
          </a:bodyPr>
          <a:lstStyle/>
          <a:p>
            <a:r>
              <a:rPr lang="es-CO" sz="5400" dirty="0" smtClean="0"/>
              <a:t>PODEMOS JUZGAR FALTAS ETICAS EN AREAS DE CONFLICTO ARMADO ?</a:t>
            </a:r>
            <a:endParaRPr lang="es-CO" sz="5400" dirty="0"/>
          </a:p>
        </p:txBody>
      </p:sp>
      <p:sp>
        <p:nvSpPr>
          <p:cNvPr id="5" name="Marcador de contenido 4"/>
          <p:cNvSpPr>
            <a:spLocks noGrp="1"/>
          </p:cNvSpPr>
          <p:nvPr>
            <p:ph idx="1"/>
          </p:nvPr>
        </p:nvSpPr>
        <p:spPr>
          <a:xfrm>
            <a:off x="838200" y="3873367"/>
            <a:ext cx="10515600" cy="2321372"/>
          </a:xfrm>
        </p:spPr>
        <p:txBody>
          <a:bodyPr>
            <a:normAutofit/>
          </a:bodyPr>
          <a:lstStyle/>
          <a:p>
            <a:pPr marL="0" indent="0" algn="ctr">
              <a:buNone/>
            </a:pPr>
            <a:r>
              <a:rPr lang="es-CO" sz="2400" dirty="0" smtClean="0"/>
              <a:t>JUAN DE JESUS QUENZA VILLA</a:t>
            </a:r>
          </a:p>
          <a:p>
            <a:pPr marL="0" indent="0" algn="ctr">
              <a:buNone/>
            </a:pPr>
            <a:r>
              <a:rPr lang="es-CO" sz="2400" dirty="0" smtClean="0"/>
              <a:t>MEDICO PEDIATRA</a:t>
            </a:r>
          </a:p>
          <a:p>
            <a:pPr marL="0" indent="0" algn="ctr">
              <a:buNone/>
            </a:pPr>
            <a:r>
              <a:rPr lang="es-CO" sz="2400" dirty="0" smtClean="0"/>
              <a:t>PRESIDENTE </a:t>
            </a:r>
          </a:p>
          <a:p>
            <a:pPr marL="0" indent="0" algn="ctr">
              <a:buNone/>
            </a:pPr>
            <a:r>
              <a:rPr lang="es-CO" sz="2400" dirty="0" smtClean="0"/>
              <a:t>TRIBUNAL DE ETICA MEDICA DE ARAUCA</a:t>
            </a:r>
            <a:endParaRPr lang="es-CO" sz="2400" dirty="0"/>
          </a:p>
        </p:txBody>
      </p:sp>
      <p:pic>
        <p:nvPicPr>
          <p:cNvPr id="6" name="Picture 5" descr="linarquer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3931" y="4260080"/>
            <a:ext cx="7704137"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659356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DEBER DEL MEDICO</a:t>
            </a:r>
            <a:endParaRPr lang="es-CO" dirty="0"/>
          </a:p>
        </p:txBody>
      </p:sp>
      <p:sp>
        <p:nvSpPr>
          <p:cNvPr id="3" name="Marcador de contenido 2"/>
          <p:cNvSpPr>
            <a:spLocks noGrp="1"/>
          </p:cNvSpPr>
          <p:nvPr>
            <p:ph idx="1"/>
          </p:nvPr>
        </p:nvSpPr>
        <p:spPr/>
        <p:txBody>
          <a:bodyPr/>
          <a:lstStyle/>
          <a:p>
            <a:pPr algn="just"/>
            <a:r>
              <a:rPr lang="es-CO" dirty="0"/>
              <a:t>Hay que recordar que prestar servicios de salud durante la guerra no es un delito. </a:t>
            </a:r>
            <a:endParaRPr lang="es-CO" dirty="0" smtClean="0"/>
          </a:p>
          <a:p>
            <a:pPr algn="just"/>
            <a:r>
              <a:rPr lang="es-CO" dirty="0" smtClean="0"/>
              <a:t>Atender </a:t>
            </a:r>
            <a:r>
              <a:rPr lang="es-CO" dirty="0"/>
              <a:t>médicamente a un herido de guerra es una obligación constitucional y se basa en el principio de solidaridad. En el código penal nuestro, omitir la labor humanitaria es un delito que da cárcel. Desafortunadamente, entre los actores armados ha hecho carrera la idea de que la asistencia humanitaria a un herido es un acto de complicidad y ha habido un acto de satanización del personal médico en medio de la </a:t>
            </a:r>
            <a:r>
              <a:rPr lang="es-CO" dirty="0" smtClean="0"/>
              <a:t>guerra.</a:t>
            </a:r>
            <a:endParaRPr lang="es-CO" sz="1000" dirty="0"/>
          </a:p>
        </p:txBody>
      </p:sp>
    </p:spTree>
    <p:extLst>
      <p:ext uri="{BB962C8B-B14F-4D97-AF65-F5344CB8AC3E}">
        <p14:creationId xmlns:p14="http://schemas.microsoft.com/office/powerpoint/2010/main" val="1941755560"/>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PADECIMIENTOS DEL MEDICO</a:t>
            </a:r>
            <a:endParaRPr lang="es-CO" dirty="0"/>
          </a:p>
        </p:txBody>
      </p:sp>
      <p:sp>
        <p:nvSpPr>
          <p:cNvPr id="3" name="Marcador de contenido 2"/>
          <p:cNvSpPr>
            <a:spLocks noGrp="1"/>
          </p:cNvSpPr>
          <p:nvPr>
            <p:ph idx="1"/>
          </p:nvPr>
        </p:nvSpPr>
        <p:spPr/>
        <p:txBody>
          <a:bodyPr/>
          <a:lstStyle/>
          <a:p>
            <a:r>
              <a:rPr lang="es-CO" dirty="0" smtClean="0"/>
              <a:t>Presiones para atención de combatientes</a:t>
            </a:r>
          </a:p>
          <a:p>
            <a:r>
              <a:rPr lang="es-CO" dirty="0" smtClean="0"/>
              <a:t>Asesinato de pacientes en centro hospitalario</a:t>
            </a:r>
          </a:p>
          <a:p>
            <a:r>
              <a:rPr lang="es-CO" dirty="0" smtClean="0"/>
              <a:t>Rematar la victima</a:t>
            </a:r>
          </a:p>
          <a:p>
            <a:r>
              <a:rPr lang="es-CO" dirty="0" smtClean="0"/>
              <a:t>“Citas extras “</a:t>
            </a:r>
          </a:p>
          <a:p>
            <a:r>
              <a:rPr lang="es-CO" dirty="0" smtClean="0"/>
              <a:t>Utilización de ambulancias y misión medica</a:t>
            </a:r>
          </a:p>
          <a:p>
            <a:r>
              <a:rPr lang="es-CO" dirty="0" smtClean="0"/>
              <a:t>Incapacidades medicas (militares)</a:t>
            </a:r>
          </a:p>
          <a:p>
            <a:r>
              <a:rPr lang="es-CO" dirty="0" smtClean="0"/>
              <a:t>Informes necropsias </a:t>
            </a:r>
            <a:endParaRPr lang="es-CO" dirty="0"/>
          </a:p>
        </p:txBody>
      </p:sp>
    </p:spTree>
    <p:extLst>
      <p:ext uri="{BB962C8B-B14F-4D97-AF65-F5344CB8AC3E}">
        <p14:creationId xmlns:p14="http://schemas.microsoft.com/office/powerpoint/2010/main" val="3354742177"/>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0"/>
          <p:cNvGrpSpPr>
            <a:grpSpLocks/>
          </p:cNvGrpSpPr>
          <p:nvPr/>
        </p:nvGrpSpPr>
        <p:grpSpPr bwMode="auto">
          <a:xfrm>
            <a:off x="858741" y="1700012"/>
            <a:ext cx="6456459" cy="3962952"/>
            <a:chOff x="209" y="2025"/>
            <a:chExt cx="5342" cy="1569"/>
          </a:xfrm>
        </p:grpSpPr>
        <p:sp>
          <p:nvSpPr>
            <p:cNvPr id="5" name="AutoShape 9"/>
            <p:cNvSpPr>
              <a:spLocks noChangeArrowheads="1"/>
            </p:cNvSpPr>
            <p:nvPr/>
          </p:nvSpPr>
          <p:spPr bwMode="auto">
            <a:xfrm>
              <a:off x="209" y="2025"/>
              <a:ext cx="5342" cy="1569"/>
            </a:xfrm>
            <a:prstGeom prst="roundRect">
              <a:avLst>
                <a:gd name="adj" fmla="val 14264"/>
              </a:avLst>
            </a:prstGeom>
            <a:solidFill>
              <a:schemeClr val="bg2"/>
            </a:solidFill>
            <a:ln w="12700">
              <a:noFill/>
              <a:round/>
              <a:headEnd/>
              <a:tailEnd/>
            </a:ln>
            <a:effectLst>
              <a:prstShdw prst="shdw17" dist="17961" dir="2700000">
                <a:schemeClr val="bg2">
                  <a:gamma/>
                  <a:shade val="60000"/>
                  <a:invGamma/>
                </a:schemeClr>
              </a:prstShdw>
            </a:effectLst>
          </p:spPr>
          <p:txBody>
            <a:bodyPr wrap="none" anchor="ctr"/>
            <a:lstStyle/>
            <a:p>
              <a:pPr>
                <a:defRPr/>
              </a:pPr>
              <a:endParaRPr lang="es-ES"/>
            </a:p>
          </p:txBody>
        </p:sp>
        <p:sp>
          <p:nvSpPr>
            <p:cNvPr id="6" name="AutoShape 8"/>
            <p:cNvSpPr>
              <a:spLocks noChangeArrowheads="1"/>
            </p:cNvSpPr>
            <p:nvPr/>
          </p:nvSpPr>
          <p:spPr bwMode="auto">
            <a:xfrm>
              <a:off x="288" y="2098"/>
              <a:ext cx="5184" cy="1423"/>
            </a:xfrm>
            <a:prstGeom prst="roundRect">
              <a:avLst>
                <a:gd name="adj" fmla="val 14264"/>
              </a:avLst>
            </a:prstGeom>
            <a:solidFill>
              <a:srgbClr val="800080"/>
            </a:solidFill>
            <a:ln>
              <a:noFill/>
            </a:ln>
            <a:effectLst>
              <a:prstShdw prst="shdw17" dist="17961" dir="2700000">
                <a:srgbClr val="4D004D"/>
              </a:prstShdw>
            </a:effectLst>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s-CO"/>
            </a:p>
          </p:txBody>
        </p:sp>
      </p:grpSp>
      <p:sp>
        <p:nvSpPr>
          <p:cNvPr id="2" name="Título 1"/>
          <p:cNvSpPr>
            <a:spLocks noGrp="1"/>
          </p:cNvSpPr>
          <p:nvPr>
            <p:ph type="title"/>
          </p:nvPr>
        </p:nvSpPr>
        <p:spPr/>
        <p:txBody>
          <a:bodyPr/>
          <a:lstStyle/>
          <a:p>
            <a:r>
              <a:rPr lang="es-CO" dirty="0" smtClean="0"/>
              <a:t>OTROS PADECIMIENTOS</a:t>
            </a:r>
            <a:endParaRPr lang="es-CO" dirty="0"/>
          </a:p>
        </p:txBody>
      </p:sp>
      <p:sp>
        <p:nvSpPr>
          <p:cNvPr id="3" name="Marcador de contenido 2"/>
          <p:cNvSpPr>
            <a:spLocks noGrp="1"/>
          </p:cNvSpPr>
          <p:nvPr>
            <p:ph idx="1"/>
          </p:nvPr>
        </p:nvSpPr>
        <p:spPr>
          <a:xfrm>
            <a:off x="1104293" y="2246101"/>
            <a:ext cx="8946541" cy="4195481"/>
          </a:xfrm>
        </p:spPr>
        <p:txBody>
          <a:bodyPr/>
          <a:lstStyle/>
          <a:p>
            <a:r>
              <a:rPr lang="es-CO" dirty="0" smtClean="0"/>
              <a:t>Asistir a “brigadas de salud”</a:t>
            </a:r>
          </a:p>
          <a:p>
            <a:r>
              <a:rPr lang="es-CO" dirty="0" smtClean="0"/>
              <a:t>Llevar medicamentos </a:t>
            </a:r>
          </a:p>
          <a:p>
            <a:r>
              <a:rPr lang="es-CO" dirty="0" smtClean="0"/>
              <a:t>Realizar procedimientos </a:t>
            </a:r>
          </a:p>
          <a:p>
            <a:r>
              <a:rPr lang="es-CO" dirty="0" smtClean="0"/>
              <a:t>Gerencia manejada por grupo armado</a:t>
            </a:r>
          </a:p>
          <a:p>
            <a:r>
              <a:rPr lang="es-CO" dirty="0" smtClean="0"/>
              <a:t>Continuidad laboral</a:t>
            </a:r>
          </a:p>
          <a:p>
            <a:r>
              <a:rPr lang="es-CO" dirty="0" smtClean="0"/>
              <a:t>Espionaje </a:t>
            </a:r>
          </a:p>
          <a:p>
            <a:endParaRPr lang="es-CO" dirty="0"/>
          </a:p>
        </p:txBody>
      </p:sp>
    </p:spTree>
    <p:extLst>
      <p:ext uri="{BB962C8B-B14F-4D97-AF65-F5344CB8AC3E}">
        <p14:creationId xmlns:p14="http://schemas.microsoft.com/office/powerpoint/2010/main" val="42520793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A LOS MAGISTRADOS</a:t>
            </a:r>
            <a:endParaRPr lang="es-CO" dirty="0"/>
          </a:p>
        </p:txBody>
      </p:sp>
      <p:sp>
        <p:nvSpPr>
          <p:cNvPr id="3" name="Marcador de contenido 2"/>
          <p:cNvSpPr>
            <a:spLocks noGrp="1"/>
          </p:cNvSpPr>
          <p:nvPr>
            <p:ph idx="1"/>
          </p:nvPr>
        </p:nvSpPr>
        <p:spPr/>
        <p:txBody>
          <a:bodyPr/>
          <a:lstStyle/>
          <a:p>
            <a:r>
              <a:rPr lang="es-CO" dirty="0" smtClean="0"/>
              <a:t>Juzgamiento de médicos comprometidos directamente</a:t>
            </a:r>
          </a:p>
          <a:p>
            <a:r>
              <a:rPr lang="es-CO" dirty="0" smtClean="0"/>
              <a:t>Familiares de disciplinados con vínculos a grupos armados</a:t>
            </a:r>
          </a:p>
          <a:p>
            <a:r>
              <a:rPr lang="es-CO" dirty="0" smtClean="0"/>
              <a:t>Amenaza directa o indirecta</a:t>
            </a:r>
          </a:p>
          <a:p>
            <a:endParaRPr lang="es-CO" dirty="0"/>
          </a:p>
          <a:p>
            <a:endParaRPr lang="es-CO" dirty="0" smtClean="0"/>
          </a:p>
          <a:p>
            <a:r>
              <a:rPr lang="es-CO" dirty="0" smtClean="0"/>
              <a:t>Que hacer ?</a:t>
            </a:r>
          </a:p>
          <a:p>
            <a:r>
              <a:rPr lang="es-CO" dirty="0" smtClean="0"/>
              <a:t>Autoridades u otro padrino ?</a:t>
            </a:r>
          </a:p>
          <a:p>
            <a:r>
              <a:rPr lang="es-CO" dirty="0" smtClean="0"/>
              <a:t>Renunciar ?</a:t>
            </a:r>
          </a:p>
          <a:p>
            <a:endParaRPr lang="es-CO" dirty="0"/>
          </a:p>
        </p:txBody>
      </p:sp>
    </p:spTree>
    <p:extLst>
      <p:ext uri="{BB962C8B-B14F-4D97-AF65-F5344CB8AC3E}">
        <p14:creationId xmlns:p14="http://schemas.microsoft.com/office/powerpoint/2010/main" val="1609865649"/>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bf_r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a:xfrm>
            <a:off x="3492321" y="3083418"/>
            <a:ext cx="997110" cy="99711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bf_g0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a:xfrm>
            <a:off x="2654122" y="3083418"/>
            <a:ext cx="965950" cy="99711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 name="Picture 10" descr="bf_a0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a:xfrm>
            <a:off x="4482921" y="3083418"/>
            <a:ext cx="997110" cy="99711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 name="Picture 12" descr="bf_c0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a:xfrm>
            <a:off x="5473521" y="3083418"/>
            <a:ext cx="997110" cy="99711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14" descr="bf_i01"/>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6464121" y="3083418"/>
            <a:ext cx="934791" cy="93479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5" descr="bf_a0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302321" y="3083418"/>
            <a:ext cx="934791" cy="93479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6" descr="bf_s03"/>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140521" y="3083418"/>
            <a:ext cx="934791" cy="934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5696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O" dirty="0" smtClean="0"/>
              <a:t>CONTEXTO</a:t>
            </a:r>
            <a:endParaRPr lang="es-CO" dirty="0"/>
          </a:p>
        </p:txBody>
      </p:sp>
      <p:sp>
        <p:nvSpPr>
          <p:cNvPr id="3" name="Marcador de contenido 2"/>
          <p:cNvSpPr>
            <a:spLocks noGrp="1"/>
          </p:cNvSpPr>
          <p:nvPr>
            <p:ph idx="1"/>
          </p:nvPr>
        </p:nvSpPr>
        <p:spPr/>
        <p:txBody>
          <a:bodyPr/>
          <a:lstStyle/>
          <a:p>
            <a:r>
              <a:rPr lang="es-CO" dirty="0" smtClean="0"/>
              <a:t>220000 homicidios de 1985 a 2013 </a:t>
            </a:r>
          </a:p>
          <a:p>
            <a:r>
              <a:rPr lang="es-CO" dirty="0" smtClean="0"/>
              <a:t>81,5 % civiles    18,5% combatientes</a:t>
            </a:r>
          </a:p>
          <a:p>
            <a:r>
              <a:rPr lang="es-CO" dirty="0" smtClean="0"/>
              <a:t>Afectación población general y combatientes</a:t>
            </a:r>
          </a:p>
          <a:p>
            <a:r>
              <a:rPr lang="es-CO" dirty="0" smtClean="0"/>
              <a:t>Afectación personal medico</a:t>
            </a:r>
          </a:p>
          <a:p>
            <a:r>
              <a:rPr lang="es-CO" dirty="0" smtClean="0"/>
              <a:t>Salud física y mental</a:t>
            </a:r>
          </a:p>
          <a:p>
            <a:r>
              <a:rPr lang="es-CO" dirty="0" smtClean="0"/>
              <a:t>Afectación laboral </a:t>
            </a:r>
          </a:p>
          <a:p>
            <a:r>
              <a:rPr lang="es-CO" dirty="0" smtClean="0"/>
              <a:t>Afectación institucional </a:t>
            </a:r>
            <a:endParaRPr lang="es-CO" dirty="0"/>
          </a:p>
        </p:txBody>
      </p:sp>
    </p:spTree>
    <p:extLst>
      <p:ext uri="{BB962C8B-B14F-4D97-AF65-F5344CB8AC3E}">
        <p14:creationId xmlns:p14="http://schemas.microsoft.com/office/powerpoint/2010/main" val="608846006"/>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COMO NOS AFECTA</a:t>
            </a:r>
            <a:endParaRPr lang="es-CO" dirty="0"/>
          </a:p>
        </p:txBody>
      </p:sp>
      <p:sp>
        <p:nvSpPr>
          <p:cNvPr id="3" name="Marcador de contenido 2"/>
          <p:cNvSpPr>
            <a:spLocks noGrp="1"/>
          </p:cNvSpPr>
          <p:nvPr>
            <p:ph idx="1"/>
          </p:nvPr>
        </p:nvSpPr>
        <p:spPr/>
        <p:txBody>
          <a:bodyPr>
            <a:normAutofit/>
          </a:bodyPr>
          <a:lstStyle/>
          <a:p>
            <a:r>
              <a:rPr lang="es-CO" dirty="0"/>
              <a:t>Recurso humano </a:t>
            </a:r>
          </a:p>
          <a:p>
            <a:r>
              <a:rPr lang="es-CO" dirty="0" smtClean="0"/>
              <a:t> </a:t>
            </a:r>
            <a:r>
              <a:rPr lang="es-CO" dirty="0"/>
              <a:t>Ataques directos a trabajadores del sector: </a:t>
            </a:r>
            <a:r>
              <a:rPr lang="es-CO" dirty="0" smtClean="0"/>
              <a:t>homicidio, lesiones </a:t>
            </a:r>
          </a:p>
          <a:p>
            <a:r>
              <a:rPr lang="es-CO" dirty="0" smtClean="0"/>
              <a:t> </a:t>
            </a:r>
            <a:r>
              <a:rPr lang="es-CO" dirty="0"/>
              <a:t>Afectación en el estado emocional y de salud mental de trabajadores del sector </a:t>
            </a:r>
            <a:endParaRPr lang="es-CO" dirty="0" smtClean="0"/>
          </a:p>
          <a:p>
            <a:r>
              <a:rPr lang="es-CO" dirty="0" smtClean="0"/>
              <a:t> </a:t>
            </a:r>
            <a:r>
              <a:rPr lang="es-CO" dirty="0"/>
              <a:t>Limitaciones para vinculación de recurso humano por </a:t>
            </a:r>
            <a:r>
              <a:rPr lang="es-CO" dirty="0" smtClean="0"/>
              <a:t>miedo</a:t>
            </a:r>
            <a:endParaRPr lang="es-CO" dirty="0"/>
          </a:p>
          <a:p>
            <a:r>
              <a:rPr lang="es-CO" dirty="0" smtClean="0"/>
              <a:t> </a:t>
            </a:r>
            <a:r>
              <a:rPr lang="es-CO" dirty="0"/>
              <a:t>Alta rotación de personal </a:t>
            </a:r>
            <a:endParaRPr lang="es-CO" dirty="0" smtClean="0"/>
          </a:p>
          <a:p>
            <a:r>
              <a:rPr lang="es-CO" dirty="0" smtClean="0"/>
              <a:t> </a:t>
            </a:r>
            <a:r>
              <a:rPr lang="es-CO" dirty="0"/>
              <a:t>Temor del personal a ser asociados con algún actor del </a:t>
            </a:r>
            <a:r>
              <a:rPr lang="es-CO" dirty="0" smtClean="0"/>
              <a:t>conflicto</a:t>
            </a:r>
          </a:p>
          <a:p>
            <a:r>
              <a:rPr lang="es-CO" dirty="0" smtClean="0"/>
              <a:t>Desplazamiento </a:t>
            </a:r>
            <a:r>
              <a:rPr lang="es-CO" dirty="0"/>
              <a:t>y exilio de trabajadores del sector </a:t>
            </a:r>
            <a:r>
              <a:rPr lang="es-CO" dirty="0" smtClean="0"/>
              <a:t>limita acceso </a:t>
            </a:r>
            <a:r>
              <a:rPr lang="es-CO" dirty="0"/>
              <a:t>a </a:t>
            </a:r>
            <a:r>
              <a:rPr lang="es-CO" dirty="0" smtClean="0"/>
              <a:t>servicios</a:t>
            </a:r>
          </a:p>
          <a:p>
            <a:r>
              <a:rPr lang="es-CO" dirty="0" smtClean="0"/>
              <a:t>Prohibiciones y limitaciones a la movilización (minas, amenazas) </a:t>
            </a:r>
            <a:endParaRPr lang="es-CO" dirty="0"/>
          </a:p>
          <a:p>
            <a:endParaRPr lang="es-CO" dirty="0"/>
          </a:p>
        </p:txBody>
      </p:sp>
    </p:spTree>
    <p:extLst>
      <p:ext uri="{BB962C8B-B14F-4D97-AF65-F5344CB8AC3E}">
        <p14:creationId xmlns:p14="http://schemas.microsoft.com/office/powerpoint/2010/main" val="24845792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COMO AFECTA EL SISTEMA</a:t>
            </a:r>
            <a:endParaRPr lang="es-CO" dirty="0"/>
          </a:p>
        </p:txBody>
      </p:sp>
      <p:sp>
        <p:nvSpPr>
          <p:cNvPr id="3" name="Marcador de contenido 2"/>
          <p:cNvSpPr>
            <a:spLocks noGrp="1"/>
          </p:cNvSpPr>
          <p:nvPr>
            <p:ph idx="1"/>
          </p:nvPr>
        </p:nvSpPr>
        <p:spPr>
          <a:xfrm>
            <a:off x="1104293" y="1853248"/>
            <a:ext cx="8946541" cy="4566823"/>
          </a:xfrm>
        </p:spPr>
        <p:txBody>
          <a:bodyPr>
            <a:noAutofit/>
          </a:bodyPr>
          <a:lstStyle/>
          <a:p>
            <a:r>
              <a:rPr lang="es-CO" dirty="0"/>
              <a:t>Limitación en el acceso a </a:t>
            </a:r>
            <a:r>
              <a:rPr lang="es-CO" dirty="0" smtClean="0"/>
              <a:t>medicamentos</a:t>
            </a:r>
            <a:endParaRPr lang="es-CO" dirty="0"/>
          </a:p>
          <a:p>
            <a:r>
              <a:rPr lang="es-CO" dirty="0" smtClean="0"/>
              <a:t> </a:t>
            </a:r>
            <a:r>
              <a:rPr lang="es-CO" dirty="0"/>
              <a:t>Limitación de acceso a nuevas </a:t>
            </a:r>
            <a:r>
              <a:rPr lang="es-CO" dirty="0" smtClean="0"/>
              <a:t>tecnologías</a:t>
            </a:r>
          </a:p>
          <a:p>
            <a:r>
              <a:rPr lang="es-CO" dirty="0" smtClean="0"/>
              <a:t>Incapacidad </a:t>
            </a:r>
            <a:r>
              <a:rPr lang="es-CO" dirty="0"/>
              <a:t>para mantener cadena de frio (vacunas) </a:t>
            </a:r>
            <a:endParaRPr lang="es-CO" dirty="0" smtClean="0"/>
          </a:p>
          <a:p>
            <a:r>
              <a:rPr lang="es-CO" dirty="0" smtClean="0"/>
              <a:t>Actividades </a:t>
            </a:r>
            <a:r>
              <a:rPr lang="es-CO" dirty="0"/>
              <a:t>de atención, prevención y promoción de la salud </a:t>
            </a:r>
            <a:endParaRPr lang="es-CO" dirty="0" smtClean="0"/>
          </a:p>
          <a:p>
            <a:r>
              <a:rPr lang="es-CO" dirty="0" smtClean="0"/>
              <a:t> </a:t>
            </a:r>
            <a:r>
              <a:rPr lang="es-CO" dirty="0"/>
              <a:t>Limitaciones para la realización de programas de prevención y control de </a:t>
            </a:r>
            <a:r>
              <a:rPr lang="es-CO" dirty="0" smtClean="0"/>
              <a:t>actividades </a:t>
            </a:r>
            <a:r>
              <a:rPr lang="es-CO" dirty="0"/>
              <a:t>de control de distintas enfermedades; actividades de fortificación alimentaria </a:t>
            </a:r>
            <a:endParaRPr lang="es-CO" dirty="0" smtClean="0"/>
          </a:p>
          <a:p>
            <a:r>
              <a:rPr lang="es-CO" dirty="0" smtClean="0"/>
              <a:t> </a:t>
            </a:r>
            <a:r>
              <a:rPr lang="es-CO" dirty="0"/>
              <a:t>Requerimiento de mayor inversión para atención de necesidades de salud de población </a:t>
            </a:r>
            <a:r>
              <a:rPr lang="es-CO" dirty="0" smtClean="0"/>
              <a:t>desplazada</a:t>
            </a:r>
          </a:p>
          <a:p>
            <a:endParaRPr lang="es-CO" sz="1400" dirty="0"/>
          </a:p>
        </p:txBody>
      </p:sp>
    </p:spTree>
    <p:extLst>
      <p:ext uri="{BB962C8B-B14F-4D97-AF65-F5344CB8AC3E}">
        <p14:creationId xmlns:p14="http://schemas.microsoft.com/office/powerpoint/2010/main" val="3666564132"/>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0"/>
          <p:cNvGrpSpPr>
            <a:grpSpLocks/>
          </p:cNvGrpSpPr>
          <p:nvPr/>
        </p:nvGrpSpPr>
        <p:grpSpPr bwMode="auto">
          <a:xfrm>
            <a:off x="759854" y="1584101"/>
            <a:ext cx="9289999" cy="4104620"/>
            <a:chOff x="209" y="2025"/>
            <a:chExt cx="5342" cy="1569"/>
          </a:xfrm>
        </p:grpSpPr>
        <p:sp>
          <p:nvSpPr>
            <p:cNvPr id="5" name="AutoShape 9"/>
            <p:cNvSpPr>
              <a:spLocks noChangeArrowheads="1"/>
            </p:cNvSpPr>
            <p:nvPr/>
          </p:nvSpPr>
          <p:spPr bwMode="auto">
            <a:xfrm>
              <a:off x="209" y="2025"/>
              <a:ext cx="5342" cy="1569"/>
            </a:xfrm>
            <a:prstGeom prst="roundRect">
              <a:avLst>
                <a:gd name="adj" fmla="val 14264"/>
              </a:avLst>
            </a:prstGeom>
            <a:solidFill>
              <a:schemeClr val="bg2"/>
            </a:solidFill>
            <a:ln w="12700">
              <a:noFill/>
              <a:round/>
              <a:headEnd/>
              <a:tailEnd/>
            </a:ln>
            <a:effectLst>
              <a:prstShdw prst="shdw17" dist="17961" dir="2700000">
                <a:schemeClr val="bg2">
                  <a:gamma/>
                  <a:shade val="60000"/>
                  <a:invGamma/>
                </a:schemeClr>
              </a:prstShdw>
            </a:effectLst>
          </p:spPr>
          <p:txBody>
            <a:bodyPr wrap="none" anchor="ctr"/>
            <a:lstStyle/>
            <a:p>
              <a:pPr>
                <a:defRPr/>
              </a:pPr>
              <a:endParaRPr lang="es-ES"/>
            </a:p>
          </p:txBody>
        </p:sp>
        <p:sp>
          <p:nvSpPr>
            <p:cNvPr id="6" name="AutoShape 8"/>
            <p:cNvSpPr>
              <a:spLocks noChangeArrowheads="1"/>
            </p:cNvSpPr>
            <p:nvPr/>
          </p:nvSpPr>
          <p:spPr bwMode="auto">
            <a:xfrm>
              <a:off x="288" y="2098"/>
              <a:ext cx="5184" cy="1423"/>
            </a:xfrm>
            <a:prstGeom prst="roundRect">
              <a:avLst>
                <a:gd name="adj" fmla="val 14264"/>
              </a:avLst>
            </a:prstGeom>
            <a:solidFill>
              <a:srgbClr val="800080"/>
            </a:solidFill>
            <a:ln>
              <a:noFill/>
            </a:ln>
            <a:effectLst>
              <a:prstShdw prst="shdw17" dist="17961" dir="2700000">
                <a:srgbClr val="4D004D"/>
              </a:prstShdw>
            </a:effectLst>
            <a:extLst>
              <a:ext uri="{91240B29-F687-4F45-9708-019B960494DF}">
                <a14:hiddenLine xmlns:a14="http://schemas.microsoft.com/office/drawing/2010/main" w="12700">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s-CO"/>
            </a:p>
          </p:txBody>
        </p:sp>
      </p:grpSp>
      <p:sp>
        <p:nvSpPr>
          <p:cNvPr id="2" name="Título 1"/>
          <p:cNvSpPr>
            <a:spLocks noGrp="1"/>
          </p:cNvSpPr>
          <p:nvPr>
            <p:ph type="title"/>
          </p:nvPr>
        </p:nvSpPr>
        <p:spPr/>
        <p:txBody>
          <a:bodyPr/>
          <a:lstStyle/>
          <a:p>
            <a:r>
              <a:rPr lang="es-CO" dirty="0"/>
              <a:t>COMO AFECTA EL SISTEMA</a:t>
            </a:r>
          </a:p>
        </p:txBody>
      </p:sp>
      <p:sp>
        <p:nvSpPr>
          <p:cNvPr id="3" name="Marcador de contenido 2"/>
          <p:cNvSpPr>
            <a:spLocks noGrp="1"/>
          </p:cNvSpPr>
          <p:nvPr>
            <p:ph idx="1"/>
          </p:nvPr>
        </p:nvSpPr>
        <p:spPr>
          <a:xfrm>
            <a:off x="1103312" y="2052919"/>
            <a:ext cx="8946541" cy="3523634"/>
          </a:xfrm>
        </p:spPr>
        <p:txBody>
          <a:bodyPr/>
          <a:lstStyle/>
          <a:p>
            <a:r>
              <a:rPr lang="es-CO" dirty="0"/>
              <a:t>Posible desbordamiento de las capacidades de los servicios de salud para atender a la población, según el sitio de llegada de desplazados</a:t>
            </a:r>
          </a:p>
          <a:p>
            <a:r>
              <a:rPr lang="es-CO" dirty="0"/>
              <a:t> Aumento de la demanda de atención por acciones del conflicto </a:t>
            </a:r>
          </a:p>
          <a:p>
            <a:r>
              <a:rPr lang="es-CO" dirty="0"/>
              <a:t> Interrupción de la vigilancia y los sistemas de información sanitarios </a:t>
            </a:r>
          </a:p>
          <a:p>
            <a:r>
              <a:rPr lang="es-CO" dirty="0"/>
              <a:t> Concentración de los programas en una sola enfermedad (como la malaria) o una única intervención (como la vacunación) </a:t>
            </a:r>
          </a:p>
          <a:p>
            <a:r>
              <a:rPr lang="es-CO" dirty="0"/>
              <a:t>Desviación de recursos financieros </a:t>
            </a:r>
          </a:p>
          <a:p>
            <a:endParaRPr lang="es-CO" dirty="0"/>
          </a:p>
        </p:txBody>
      </p:sp>
    </p:spTree>
    <p:extLst>
      <p:ext uri="{BB962C8B-B14F-4D97-AF65-F5344CB8AC3E}">
        <p14:creationId xmlns:p14="http://schemas.microsoft.com/office/powerpoint/2010/main" val="428496013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SALUD MENTAL</a:t>
            </a:r>
            <a:endParaRPr lang="es-CO" dirty="0"/>
          </a:p>
        </p:txBody>
      </p:sp>
      <p:sp>
        <p:nvSpPr>
          <p:cNvPr id="3" name="Marcador de contenido 2"/>
          <p:cNvSpPr>
            <a:spLocks noGrp="1"/>
          </p:cNvSpPr>
          <p:nvPr>
            <p:ph idx="1"/>
          </p:nvPr>
        </p:nvSpPr>
        <p:spPr>
          <a:xfrm>
            <a:off x="1104293" y="2374890"/>
            <a:ext cx="8946541" cy="3691059"/>
          </a:xfrm>
        </p:spPr>
        <p:txBody>
          <a:bodyPr/>
          <a:lstStyle/>
          <a:p>
            <a:r>
              <a:rPr lang="es-CO" dirty="0"/>
              <a:t>síntomas regresivos, conductuales y cognitivos, como enuresis, miedo, tristeza, agresión, hiperactividad e inatención, entre </a:t>
            </a:r>
            <a:r>
              <a:rPr lang="es-CO" dirty="0" smtClean="0"/>
              <a:t>otros</a:t>
            </a:r>
          </a:p>
          <a:p>
            <a:r>
              <a:rPr lang="es-CO" dirty="0" smtClean="0"/>
              <a:t>trastornos </a:t>
            </a:r>
            <a:r>
              <a:rPr lang="es-CO" dirty="0"/>
              <a:t>de </a:t>
            </a:r>
            <a:r>
              <a:rPr lang="es-CO" dirty="0" smtClean="0"/>
              <a:t>adaptación </a:t>
            </a:r>
          </a:p>
          <a:p>
            <a:r>
              <a:rPr lang="es-CO" dirty="0" smtClean="0"/>
              <a:t>depresión</a:t>
            </a:r>
          </a:p>
          <a:p>
            <a:r>
              <a:rPr lang="es-CO" dirty="0" smtClean="0"/>
              <a:t>ansiedad</a:t>
            </a:r>
          </a:p>
          <a:p>
            <a:r>
              <a:rPr lang="es-CO" dirty="0" smtClean="0"/>
              <a:t>estrés postraumático</a:t>
            </a:r>
          </a:p>
          <a:p>
            <a:endParaRPr lang="es-CO" dirty="0"/>
          </a:p>
        </p:txBody>
      </p:sp>
    </p:spTree>
    <p:extLst>
      <p:ext uri="{BB962C8B-B14F-4D97-AF65-F5344CB8AC3E}">
        <p14:creationId xmlns:p14="http://schemas.microsoft.com/office/powerpoint/2010/main" val="1837989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FORMAS DE ATENCION </a:t>
            </a:r>
            <a:endParaRPr lang="es-CO" dirty="0"/>
          </a:p>
        </p:txBody>
      </p:sp>
      <p:sp>
        <p:nvSpPr>
          <p:cNvPr id="3" name="Marcador de contenido 2"/>
          <p:cNvSpPr>
            <a:spLocks noGrp="1"/>
          </p:cNvSpPr>
          <p:nvPr>
            <p:ph idx="1"/>
          </p:nvPr>
        </p:nvSpPr>
        <p:spPr/>
        <p:txBody>
          <a:bodyPr/>
          <a:lstStyle/>
          <a:p>
            <a:pPr algn="just"/>
            <a:r>
              <a:rPr lang="es-CO" dirty="0"/>
              <a:t>La atención médica en el conflicto no es sencilla, el manejo de los heridos de guerra, por ejemplo, requiere una logística y una infraestructura de salud compleja: salas de cirugía, prótesis, trasplantes, implantes y una serie de técnicas especializadas. “A veces pensamos solamente la medicina de guerra como un problema de los heridos de bala, pero no en la afectación a la salud mental, la afectación a la salud médica, la afectación en términos de rehabilitación física genera una carga muy elevada para el </a:t>
            </a:r>
            <a:r>
              <a:rPr lang="es-CO" dirty="0" smtClean="0"/>
              <a:t>sistema”</a:t>
            </a:r>
          </a:p>
          <a:p>
            <a:r>
              <a:rPr lang="es-CO" dirty="0" smtClean="0"/>
              <a:t>Atención social </a:t>
            </a:r>
          </a:p>
          <a:p>
            <a:r>
              <a:rPr lang="es-CO" dirty="0" smtClean="0"/>
              <a:t>Atención integral </a:t>
            </a:r>
            <a:endParaRPr lang="es-CO" dirty="0"/>
          </a:p>
        </p:txBody>
      </p:sp>
    </p:spTree>
    <p:extLst>
      <p:ext uri="{BB962C8B-B14F-4D97-AF65-F5344CB8AC3E}">
        <p14:creationId xmlns:p14="http://schemas.microsoft.com/office/powerpoint/2010/main" val="835924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ChangeArrowheads="1"/>
          </p:cNvSpPr>
          <p:nvPr/>
        </p:nvSpPr>
        <p:spPr bwMode="auto">
          <a:xfrm>
            <a:off x="1011014" y="4185634"/>
            <a:ext cx="7718716" cy="1790163"/>
          </a:xfrm>
          <a:prstGeom prst="rect">
            <a:avLst/>
          </a:prstGeom>
          <a:solidFill>
            <a:srgbClr val="FFCC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CC00"/>
            </a:extrusionClr>
            <a:contourClr>
              <a:srgbClr val="FFCC00"/>
            </a:contourClr>
          </a:sp3d>
        </p:spPr>
        <p:txBody>
          <a:bodyPr wrap="none" anchor="ctr">
            <a:flatTx/>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ctr" eaLnBrk="1" hangingPunct="1"/>
            <a:endParaRPr lang="es-ES" sz="2400" b="1" dirty="0">
              <a:solidFill>
                <a:schemeClr val="bg2"/>
              </a:solidFill>
              <a:latin typeface="Tahoma" panose="020B0604030504040204" pitchFamily="34" charset="0"/>
            </a:endParaRPr>
          </a:p>
        </p:txBody>
      </p:sp>
      <p:sp>
        <p:nvSpPr>
          <p:cNvPr id="4" name="Rectangle 6"/>
          <p:cNvSpPr>
            <a:spLocks noChangeArrowheads="1"/>
          </p:cNvSpPr>
          <p:nvPr/>
        </p:nvSpPr>
        <p:spPr bwMode="auto">
          <a:xfrm>
            <a:off x="1103312" y="2052918"/>
            <a:ext cx="7718716" cy="914400"/>
          </a:xfrm>
          <a:prstGeom prst="rect">
            <a:avLst/>
          </a:prstGeom>
          <a:solidFill>
            <a:srgbClr val="FFCC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CC00"/>
            </a:extrusionClr>
            <a:contourClr>
              <a:srgbClr val="FFCC00"/>
            </a:contourClr>
          </a:sp3d>
        </p:spPr>
        <p:txBody>
          <a:bodyPr wrap="none" anchor="ctr">
            <a:flatTx/>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ctr" eaLnBrk="1" hangingPunct="1"/>
            <a:endParaRPr lang="es-ES" sz="2400" b="1" dirty="0">
              <a:solidFill>
                <a:schemeClr val="bg2"/>
              </a:solidFill>
              <a:latin typeface="Tahoma" panose="020B0604030504040204" pitchFamily="34" charset="0"/>
            </a:endParaRPr>
          </a:p>
        </p:txBody>
      </p:sp>
      <p:sp>
        <p:nvSpPr>
          <p:cNvPr id="2" name="Título 1"/>
          <p:cNvSpPr>
            <a:spLocks noGrp="1"/>
          </p:cNvSpPr>
          <p:nvPr>
            <p:ph type="title"/>
          </p:nvPr>
        </p:nvSpPr>
        <p:spPr/>
        <p:txBody>
          <a:bodyPr/>
          <a:lstStyle/>
          <a:p>
            <a:r>
              <a:rPr lang="es-CO" dirty="0" smtClean="0"/>
              <a:t>ARMAS</a:t>
            </a:r>
            <a:endParaRPr lang="es-CO" dirty="0"/>
          </a:p>
        </p:txBody>
      </p:sp>
      <p:sp>
        <p:nvSpPr>
          <p:cNvPr id="3" name="Marcador de contenido 2"/>
          <p:cNvSpPr>
            <a:spLocks noGrp="1"/>
          </p:cNvSpPr>
          <p:nvPr>
            <p:ph idx="1"/>
          </p:nvPr>
        </p:nvSpPr>
        <p:spPr/>
        <p:txBody>
          <a:bodyPr>
            <a:normAutofit/>
          </a:bodyPr>
          <a:lstStyle/>
          <a:p>
            <a:r>
              <a:rPr lang="es-CO" dirty="0" err="1" smtClean="0"/>
              <a:t>Codigo</a:t>
            </a:r>
            <a:r>
              <a:rPr lang="es-CO" dirty="0" smtClean="0"/>
              <a:t> de ética medica</a:t>
            </a:r>
          </a:p>
          <a:p>
            <a:r>
              <a:rPr lang="es-CO" dirty="0" err="1" smtClean="0"/>
              <a:t>Resolucion</a:t>
            </a:r>
            <a:r>
              <a:rPr lang="es-CO" dirty="0" smtClean="0"/>
              <a:t> 4481/2012  ministerio de salud  MISION MEDICA</a:t>
            </a:r>
          </a:p>
          <a:p>
            <a:endParaRPr lang="es-CO" dirty="0"/>
          </a:p>
          <a:p>
            <a:endParaRPr lang="es-CO" dirty="0" smtClean="0"/>
          </a:p>
          <a:p>
            <a:endParaRPr lang="es-CO" dirty="0"/>
          </a:p>
          <a:p>
            <a:r>
              <a:rPr lang="es-CO" dirty="0" smtClean="0"/>
              <a:t>Institucionalidad </a:t>
            </a:r>
          </a:p>
          <a:p>
            <a:r>
              <a:rPr lang="es-CO" dirty="0" smtClean="0"/>
              <a:t>ONG	</a:t>
            </a:r>
          </a:p>
          <a:p>
            <a:r>
              <a:rPr lang="es-CO" dirty="0" smtClean="0"/>
              <a:t>Cruz roja</a:t>
            </a:r>
          </a:p>
          <a:p>
            <a:r>
              <a:rPr lang="es-CO" dirty="0" smtClean="0"/>
              <a:t>“Personalidad “</a:t>
            </a:r>
            <a:endParaRPr lang="es-CO" dirty="0"/>
          </a:p>
        </p:txBody>
      </p:sp>
    </p:spTree>
    <p:extLst>
      <p:ext uri="{BB962C8B-B14F-4D97-AF65-F5344CB8AC3E}">
        <p14:creationId xmlns:p14="http://schemas.microsoft.com/office/powerpoint/2010/main" val="947945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974522" y="2748377"/>
            <a:ext cx="9315697" cy="2197110"/>
          </a:xfrm>
          <a:prstGeom prst="rect">
            <a:avLst/>
          </a:prstGeom>
          <a:solidFill>
            <a:srgbClr val="FFCC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CC00"/>
            </a:extrusionClr>
            <a:contourClr>
              <a:srgbClr val="FFCC00"/>
            </a:contourClr>
          </a:sp3d>
        </p:spPr>
        <p:txBody>
          <a:bodyPr wrap="none" anchor="ctr">
            <a:flatTx/>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ctr" eaLnBrk="1" hangingPunct="1"/>
            <a:endParaRPr lang="es-ES" sz="2400" b="1" dirty="0">
              <a:solidFill>
                <a:schemeClr val="bg2"/>
              </a:solidFill>
              <a:latin typeface="Tahoma" panose="020B0604030504040204" pitchFamily="34" charset="0"/>
            </a:endParaRPr>
          </a:p>
        </p:txBody>
      </p:sp>
      <p:sp>
        <p:nvSpPr>
          <p:cNvPr id="2" name="Título 1"/>
          <p:cNvSpPr>
            <a:spLocks noGrp="1"/>
          </p:cNvSpPr>
          <p:nvPr>
            <p:ph type="title"/>
          </p:nvPr>
        </p:nvSpPr>
        <p:spPr/>
        <p:txBody>
          <a:bodyPr/>
          <a:lstStyle/>
          <a:p>
            <a:r>
              <a:rPr lang="es-CO" dirty="0" smtClean="0"/>
              <a:t>CONSECUENCIAS PARA LA POBLACION</a:t>
            </a:r>
            <a:endParaRPr lang="es-CO" dirty="0"/>
          </a:p>
        </p:txBody>
      </p:sp>
      <p:sp>
        <p:nvSpPr>
          <p:cNvPr id="3" name="Marcador de contenido 2"/>
          <p:cNvSpPr>
            <a:spLocks noGrp="1"/>
          </p:cNvSpPr>
          <p:nvPr>
            <p:ph idx="1"/>
          </p:nvPr>
        </p:nvSpPr>
        <p:spPr>
          <a:xfrm>
            <a:off x="1104293" y="2748377"/>
            <a:ext cx="8946541" cy="3021358"/>
          </a:xfrm>
        </p:spPr>
        <p:txBody>
          <a:bodyPr/>
          <a:lstStyle/>
          <a:p>
            <a:pPr algn="just"/>
            <a:r>
              <a:rPr lang="es-CO" dirty="0"/>
              <a:t>“Los diversos grupos armados hacían y siguen haciendo un control del tránsito de las personas, con toques de </a:t>
            </a:r>
            <a:r>
              <a:rPr lang="es-CO" dirty="0" smtClean="0"/>
              <a:t>queda </a:t>
            </a:r>
            <a:r>
              <a:rPr lang="es-CO" dirty="0"/>
              <a:t>que impidieron la movilización para recibir atención médica. Recuerdo el caso de un niño en Arauca, que lo mordió una serpiente y murió porque no pudieron llevarlo al hospital por el toque de queda, además de todas las mujeres que tenían los partos en las noches y debían esperar o parir en sus casas</a:t>
            </a:r>
            <a:r>
              <a:rPr lang="es-CO" dirty="0" smtClean="0"/>
              <a:t>”.  </a:t>
            </a:r>
            <a:r>
              <a:rPr lang="es-CO" sz="1000" dirty="0" smtClean="0"/>
              <a:t>De </a:t>
            </a:r>
            <a:r>
              <a:rPr lang="es-CO" sz="1000" dirty="0" err="1" smtClean="0"/>
              <a:t>currea</a:t>
            </a:r>
            <a:endParaRPr lang="es-CO" sz="1000" dirty="0"/>
          </a:p>
          <a:p>
            <a:endParaRPr lang="es-CO" dirty="0"/>
          </a:p>
        </p:txBody>
      </p:sp>
    </p:spTree>
    <p:extLst>
      <p:ext uri="{BB962C8B-B14F-4D97-AF65-F5344CB8AC3E}">
        <p14:creationId xmlns:p14="http://schemas.microsoft.com/office/powerpoint/2010/main" val="1888386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121</TotalTime>
  <Words>696</Words>
  <Application>Microsoft Office PowerPoint</Application>
  <PresentationFormat>Panorámica</PresentationFormat>
  <Paragraphs>84</Paragraphs>
  <Slides>14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14</vt:i4>
      </vt:variant>
    </vt:vector>
  </HeadingPairs>
  <TitlesOfParts>
    <vt:vector size="20" baseType="lpstr">
      <vt:lpstr>Arial</vt:lpstr>
      <vt:lpstr>Century Gothic</vt:lpstr>
      <vt:lpstr>Tahoma</vt:lpstr>
      <vt:lpstr>Times New Roman</vt:lpstr>
      <vt:lpstr>Wingdings 3</vt:lpstr>
      <vt:lpstr>Ion</vt:lpstr>
      <vt:lpstr>PODEMOS JUZGAR FALTAS ETICAS EN AREAS DE CONFLICTO ARMADO ?</vt:lpstr>
      <vt:lpstr>CONTEXTO</vt:lpstr>
      <vt:lpstr>COMO NOS AFECTA</vt:lpstr>
      <vt:lpstr>COMO AFECTA EL SISTEMA</vt:lpstr>
      <vt:lpstr>COMO AFECTA EL SISTEMA</vt:lpstr>
      <vt:lpstr>SALUD MENTAL</vt:lpstr>
      <vt:lpstr>FORMAS DE ATENCION </vt:lpstr>
      <vt:lpstr>ARMAS</vt:lpstr>
      <vt:lpstr>CONSECUENCIAS PARA LA POBLACION</vt:lpstr>
      <vt:lpstr>DEBER DEL MEDICO</vt:lpstr>
      <vt:lpstr>PADECIMIENTOS DEL MEDICO</vt:lpstr>
      <vt:lpstr>OTROS PADECIMIENTOS</vt:lpstr>
      <vt:lpstr>A LOS MAGISTRADOS</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PODEMOS JUZGAR FALTAS ETICAS EN AREAS DE CONFLICTO ARMADO ?</dc:title>
  <dc:creator>PC HOME</dc:creator>
  <cp:lastModifiedBy>PC HOME</cp:lastModifiedBy>
  <cp:revision>14</cp:revision>
  <dcterms:created xsi:type="dcterms:W3CDTF">2023-06-09T01:14:43Z</dcterms:created>
  <dcterms:modified xsi:type="dcterms:W3CDTF">2024-11-21T18:22:31Z</dcterms:modified>
</cp:coreProperties>
</file>