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handoutMasterIdLst>
    <p:handoutMasterId r:id="rId44"/>
  </p:handoutMasterIdLst>
  <p:sldIdLst>
    <p:sldId id="256" r:id="rId2"/>
    <p:sldId id="309" r:id="rId3"/>
    <p:sldId id="318" r:id="rId4"/>
    <p:sldId id="317" r:id="rId5"/>
    <p:sldId id="263" r:id="rId6"/>
    <p:sldId id="310" r:id="rId7"/>
    <p:sldId id="311" r:id="rId8"/>
    <p:sldId id="266" r:id="rId9"/>
    <p:sldId id="267" r:id="rId10"/>
    <p:sldId id="268" r:id="rId11"/>
    <p:sldId id="291" r:id="rId12"/>
    <p:sldId id="269" r:id="rId13"/>
    <p:sldId id="270" r:id="rId14"/>
    <p:sldId id="271" r:id="rId15"/>
    <p:sldId id="294" r:id="rId16"/>
    <p:sldId id="272" r:id="rId17"/>
    <p:sldId id="273" r:id="rId18"/>
    <p:sldId id="264" r:id="rId19"/>
    <p:sldId id="300" r:id="rId20"/>
    <p:sldId id="319" r:id="rId21"/>
    <p:sldId id="320" r:id="rId22"/>
    <p:sldId id="301" r:id="rId23"/>
    <p:sldId id="275" r:id="rId24"/>
    <p:sldId id="302" r:id="rId25"/>
    <p:sldId id="321" r:id="rId26"/>
    <p:sldId id="276" r:id="rId27"/>
    <p:sldId id="296" r:id="rId28"/>
    <p:sldId id="322" r:id="rId29"/>
    <p:sldId id="303" r:id="rId30"/>
    <p:sldId id="324" r:id="rId31"/>
    <p:sldId id="297" r:id="rId32"/>
    <p:sldId id="313" r:id="rId33"/>
    <p:sldId id="314" r:id="rId34"/>
    <p:sldId id="307" r:id="rId35"/>
    <p:sldId id="277" r:id="rId36"/>
    <p:sldId id="305" r:id="rId37"/>
    <p:sldId id="278" r:id="rId38"/>
    <p:sldId id="308" r:id="rId39"/>
    <p:sldId id="315" r:id="rId40"/>
    <p:sldId id="316" r:id="rId41"/>
    <p:sldId id="260"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18"/>
    <p:restoredTop sz="67619"/>
  </p:normalViewPr>
  <p:slideViewPr>
    <p:cSldViewPr snapToGrid="0">
      <p:cViewPr varScale="1">
        <p:scale>
          <a:sx n="42" d="100"/>
          <a:sy n="42" d="100"/>
        </p:scale>
        <p:origin x="2056" y="192"/>
      </p:cViewPr>
      <p:guideLst/>
    </p:cSldViewPr>
  </p:slideViewPr>
  <p:notesTextViewPr>
    <p:cViewPr>
      <p:scale>
        <a:sx n="1" d="1"/>
        <a:sy n="1" d="1"/>
      </p:scale>
      <p:origin x="0" y="0"/>
    </p:cViewPr>
  </p:notesTextViewPr>
  <p:notesViewPr>
    <p:cSldViewPr snapToGrid="0">
      <p:cViewPr varScale="1">
        <p:scale>
          <a:sx n="163" d="100"/>
          <a:sy n="163" d="100"/>
        </p:scale>
        <p:origin x="225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6E1CE8-4CFE-3D1B-4DAA-73495F758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O"/>
          </a:p>
        </p:txBody>
      </p:sp>
      <p:sp>
        <p:nvSpPr>
          <p:cNvPr id="3" name="Date Placeholder 2">
            <a:extLst>
              <a:ext uri="{FF2B5EF4-FFF2-40B4-BE49-F238E27FC236}">
                <a16:creationId xmlns:a16="http://schemas.microsoft.com/office/drawing/2014/main" id="{0A55C499-2DF4-51E9-FF2A-711347FAE3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C74C2C-BFEA-4846-AA0D-BFE789D57CC7}" type="datetimeFigureOut">
              <a:rPr lang="en-CO" smtClean="0"/>
              <a:t>22/11/24</a:t>
            </a:fld>
            <a:endParaRPr lang="en-CO"/>
          </a:p>
        </p:txBody>
      </p:sp>
      <p:sp>
        <p:nvSpPr>
          <p:cNvPr id="4" name="Footer Placeholder 3">
            <a:extLst>
              <a:ext uri="{FF2B5EF4-FFF2-40B4-BE49-F238E27FC236}">
                <a16:creationId xmlns:a16="http://schemas.microsoft.com/office/drawing/2014/main" id="{507DB7D9-6BB3-E4A5-C755-78DD5122A7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O"/>
          </a:p>
        </p:txBody>
      </p:sp>
      <p:sp>
        <p:nvSpPr>
          <p:cNvPr id="5" name="Slide Number Placeholder 4">
            <a:extLst>
              <a:ext uri="{FF2B5EF4-FFF2-40B4-BE49-F238E27FC236}">
                <a16:creationId xmlns:a16="http://schemas.microsoft.com/office/drawing/2014/main" id="{25D61B2A-449C-BFD0-6990-02C69F37E7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E1DE11-CED2-0045-A4B1-110F1B7F4182}" type="slidenum">
              <a:rPr lang="en-CO" smtClean="0"/>
              <a:t>‹#›</a:t>
            </a:fld>
            <a:endParaRPr lang="en-CO"/>
          </a:p>
        </p:txBody>
      </p:sp>
    </p:spTree>
    <p:extLst>
      <p:ext uri="{BB962C8B-B14F-4D97-AF65-F5344CB8AC3E}">
        <p14:creationId xmlns:p14="http://schemas.microsoft.com/office/powerpoint/2010/main" val="169094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 name="Shape 47"/>
          <p:cNvSpPr>
            <a:spLocks noGrp="1" noRot="1" noChangeAspect="1"/>
          </p:cNvSpPr>
          <p:nvPr>
            <p:ph type="sldImg"/>
          </p:nvPr>
        </p:nvSpPr>
        <p:spPr>
          <a:xfrm>
            <a:off x="1143000" y="685800"/>
            <a:ext cx="4572000" cy="3429000"/>
          </a:xfrm>
          <a:prstGeom prst="rect">
            <a:avLst/>
          </a:prstGeom>
        </p:spPr>
        <p:txBody>
          <a:bodyPr/>
          <a:lstStyle/>
          <a:p>
            <a:endParaRPr/>
          </a:p>
        </p:txBody>
      </p:sp>
      <p:sp>
        <p:nvSpPr>
          <p:cNvPr id="48" name="Shape 4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50644341"/>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defTabSz="457200" latinLnBrk="0">
      <a:defRPr sz="2200">
        <a:latin typeface="Lucida Grande"/>
        <a:ea typeface="Lucida Grande"/>
        <a:cs typeface="Lucida Grande"/>
        <a:sym typeface="Lucida Grande"/>
      </a:defRPr>
    </a:lvl2pPr>
    <a:lvl3pPr defTabSz="457200" latinLnBrk="0">
      <a:defRPr sz="2200">
        <a:latin typeface="Lucida Grande"/>
        <a:ea typeface="Lucida Grande"/>
        <a:cs typeface="Lucida Grande"/>
        <a:sym typeface="Lucida Grande"/>
      </a:defRPr>
    </a:lvl3pPr>
    <a:lvl4pPr defTabSz="457200" latinLnBrk="0">
      <a:defRPr sz="2200">
        <a:latin typeface="Lucida Grande"/>
        <a:ea typeface="Lucida Grande"/>
        <a:cs typeface="Lucida Grande"/>
        <a:sym typeface="Lucida Grande"/>
      </a:defRPr>
    </a:lvl4pPr>
    <a:lvl5pPr defTabSz="457200" latinLnBrk="0">
      <a:defRPr sz="2200">
        <a:latin typeface="Lucida Grande"/>
        <a:ea typeface="Lucida Grande"/>
        <a:cs typeface="Lucida Grande"/>
        <a:sym typeface="Lucida Grande"/>
      </a:defRPr>
    </a:lvl5pPr>
    <a:lvl6pPr defTabSz="457200" latinLnBrk="0">
      <a:defRPr sz="2200">
        <a:latin typeface="Lucida Grande"/>
        <a:ea typeface="Lucida Grande"/>
        <a:cs typeface="Lucida Grande"/>
        <a:sym typeface="Lucida Grande"/>
      </a:defRPr>
    </a:lvl6pPr>
    <a:lvl7pPr defTabSz="457200" latinLnBrk="0">
      <a:defRPr sz="2200">
        <a:latin typeface="Lucida Grande"/>
        <a:ea typeface="Lucida Grande"/>
        <a:cs typeface="Lucida Grande"/>
        <a:sym typeface="Lucida Grande"/>
      </a:defRPr>
    </a:lvl7pPr>
    <a:lvl8pPr defTabSz="457200" latinLnBrk="0">
      <a:defRPr sz="2200">
        <a:latin typeface="Lucida Grande"/>
        <a:ea typeface="Lucida Grande"/>
        <a:cs typeface="Lucida Grande"/>
        <a:sym typeface="Lucida Grande"/>
      </a:defRPr>
    </a:lvl8pPr>
    <a:lvl9pPr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O" dirty="0"/>
          </a:p>
        </p:txBody>
      </p:sp>
    </p:spTree>
    <p:extLst>
      <p:ext uri="{BB962C8B-B14F-4D97-AF65-F5344CB8AC3E}">
        <p14:creationId xmlns:p14="http://schemas.microsoft.com/office/powerpoint/2010/main" val="423594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O" dirty="0"/>
              <a:t>OPEN AI 01 </a:t>
            </a:r>
          </a:p>
        </p:txBody>
      </p:sp>
    </p:spTree>
    <p:extLst>
      <p:ext uri="{BB962C8B-B14F-4D97-AF65-F5344CB8AC3E}">
        <p14:creationId xmlns:p14="http://schemas.microsoft.com/office/powerpoint/2010/main" val="39863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O" dirty="0"/>
              <a:t>ESTE ES EL PRIMER STANDART ÉTICO SOBRE IA, SALIÓ EN NOV 2021. HAY TAMBIÉN DIRECTRICES DE LA OMS, DE LA AMA Y LA PRIMERA LEY DE USO DE IA POR LA UNIÓN EUROPEA EN AGOSTO 1 DEL 2024.</a:t>
            </a:r>
          </a:p>
          <a:p>
            <a:endParaRPr lang="en-CO" dirty="0"/>
          </a:p>
          <a:p>
            <a:pPr marL="0" marR="0" lvl="0" indent="0" defTabSz="457200" eaLnBrk="1" fontAlgn="auto" latinLnBrk="0" hangingPunct="1">
              <a:lnSpc>
                <a:spcPct val="100000"/>
              </a:lnSpc>
              <a:spcBef>
                <a:spcPts val="0"/>
              </a:spcBef>
              <a:spcAft>
                <a:spcPts val="0"/>
              </a:spcAft>
              <a:buClrTx/>
              <a:buSzTx/>
              <a:buFontTx/>
              <a:buNone/>
              <a:tabLst/>
              <a:defRPr/>
            </a:pPr>
            <a:r>
              <a:rPr lang="es-ES" dirty="0"/>
              <a:t> </a:t>
            </a:r>
            <a:r>
              <a:rPr lang="en-CO" sz="1800" b="1" dirty="0">
                <a:effectLst/>
                <a:latin typeface="Times New Roman" panose="02020603050405020304" pitchFamily="18" charset="0"/>
                <a:ea typeface="Times New Roman" panose="02020603050405020304" pitchFamily="18" charset="0"/>
              </a:rPr>
              <a:t>OPEN EVIDENCE: LA APLICACIÓN LA IA A LA PRÁCTICA MÉDICA PARTE DE LOS PRINCIPIOS GENERALES DE BENEFICENCIA, NO MALEFICIENCIA, AUTONOMÍA Y JUSTICIA. SU USO DEBE MINIMIZAR LOS RIESGOS Y MAXIMIZAR SUS BENEFICIOS, EVITANDO CONTINGENCIAS O ERRORES QUE PERJUDIQUEN AL PACIENTE, Y RESPETANDO LA AUTONOMÍA Y LA TRANSPARENCIA CON LA INFORMACIÓN COMPLETA Y OPORTUNA. EL USO DEBE SER JUSTO, EQUITATIVO Y SIN DISCRIMINACIÓN. LOS SISTEMAS USADOS DEBEN SER AUDITADOS Y DEBEN UTILIZARSE DE MODO RESPONS</a:t>
            </a:r>
            <a:r>
              <a:rPr lang="es-ES" sz="1800" b="1" dirty="0">
                <a:effectLst/>
                <a:latin typeface="Times New Roman" panose="02020603050405020304" pitchFamily="18" charset="0"/>
                <a:ea typeface="Times New Roman" panose="02020603050405020304" pitchFamily="18" charset="0"/>
              </a:rPr>
              <a:t>A</a:t>
            </a:r>
            <a:r>
              <a:rPr lang="en-CO" sz="1800" b="1" dirty="0">
                <a:effectLst/>
                <a:latin typeface="Times New Roman" panose="02020603050405020304" pitchFamily="18" charset="0"/>
                <a:ea typeface="Times New Roman" panose="02020603050405020304" pitchFamily="18" charset="0"/>
              </a:rPr>
              <a:t>BLE. LA IA DEBE RESPETAR LOS DERECHOS HUMANOS, LAS LIBERTADES FUNDAMENTALES, LA DIGNIDAD HUMANA Y LA SEGURIDAD DE LOS DATOS.</a:t>
            </a:r>
          </a:p>
          <a:p>
            <a:pPr marL="0" marR="0" lvl="0" indent="0" defTabSz="457200" eaLnBrk="1" fontAlgn="auto" latinLnBrk="0" hangingPunct="1">
              <a:lnSpc>
                <a:spcPct val="100000"/>
              </a:lnSpc>
              <a:spcBef>
                <a:spcPts val="0"/>
              </a:spcBef>
              <a:spcAft>
                <a:spcPts val="0"/>
              </a:spcAft>
              <a:buClrTx/>
              <a:buSzTx/>
              <a:buFontTx/>
              <a:buNone/>
              <a:tabLst/>
              <a:defRPr/>
            </a:pPr>
            <a:endParaRPr lang="en-CO" sz="1800" b="1" dirty="0">
              <a:effectLst/>
              <a:latin typeface="Times New Roman" panose="02020603050405020304" pitchFamily="18" charset="0"/>
              <a:ea typeface="Times New Roman" panose="02020603050405020304" pitchFamily="18"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s-ES" sz="1800" b="1" dirty="0">
                <a:effectLst/>
                <a:latin typeface="Times New Roman" panose="02020603050405020304" pitchFamily="18" charset="0"/>
                <a:ea typeface="Times New Roman" panose="02020603050405020304" pitchFamily="18" charset="0"/>
              </a:rPr>
              <a:t> </a:t>
            </a:r>
            <a:endParaRPr lang="en-CO" sz="1800" dirty="0">
              <a:effectLst/>
              <a:latin typeface="Times New Roman" panose="02020603050405020304" pitchFamily="18" charset="0"/>
              <a:ea typeface="Times New Roman" panose="02020603050405020304" pitchFamily="18" charset="0"/>
            </a:endParaRPr>
          </a:p>
          <a:p>
            <a:endParaRPr lang="en-CO" dirty="0"/>
          </a:p>
        </p:txBody>
      </p:sp>
    </p:spTree>
    <p:extLst>
      <p:ext uri="{BB962C8B-B14F-4D97-AF65-F5344CB8AC3E}">
        <p14:creationId xmlns:p14="http://schemas.microsoft.com/office/powerpoint/2010/main" val="287042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81A8F-661B-7625-1598-E077A4BD3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39ACD-160E-7EC7-A32D-BBE76DF619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8F2F265-8228-C6F1-7989-963E7D5C81AC}"/>
              </a:ext>
            </a:extLst>
          </p:cNvPr>
          <p:cNvSpPr>
            <a:spLocks noGrp="1"/>
          </p:cNvSpPr>
          <p:nvPr>
            <p:ph type="body" idx="1"/>
          </p:nvPr>
        </p:nvSpPr>
        <p:spPr/>
        <p:txBody>
          <a:bodyPr/>
          <a:lstStyle/>
          <a:p>
            <a:r>
              <a:rPr lang="en-US" b="0" i="0" u="none" strike="noStrike" dirty="0">
                <a:solidFill>
                  <a:srgbClr val="000000"/>
                </a:solidFill>
                <a:effectLst/>
                <a:latin typeface="-webkit-standard"/>
              </a:rPr>
              <a:t> </a:t>
            </a:r>
            <a:endParaRPr lang="en-CO" dirty="0"/>
          </a:p>
        </p:txBody>
      </p:sp>
    </p:spTree>
    <p:extLst>
      <p:ext uri="{BB962C8B-B14F-4D97-AF65-F5344CB8AC3E}">
        <p14:creationId xmlns:p14="http://schemas.microsoft.com/office/powerpoint/2010/main" val="562495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375DD-2622-C072-AF7D-5C7504EFC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DD762-C6FF-6FE8-1065-E77EC9F98BD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AC41FC0-1E61-A926-61CC-4484D57FD609}"/>
              </a:ext>
            </a:extLst>
          </p:cNvPr>
          <p:cNvSpPr>
            <a:spLocks noGrp="1"/>
          </p:cNvSpPr>
          <p:nvPr>
            <p:ph type="body" idx="1"/>
          </p:nvPr>
        </p:nvSpPr>
        <p:spPr/>
        <p:txBody>
          <a:bodyPr/>
          <a:lstStyle/>
          <a:p>
            <a:r>
              <a:rPr lang="en-US" b="0" i="0" u="none" strike="noStrike" dirty="0">
                <a:solidFill>
                  <a:srgbClr val="000000"/>
                </a:solidFill>
                <a:effectLst/>
                <a:latin typeface="-webkit-standard"/>
              </a:rPr>
              <a:t>EL PROBLEMA ES: </a:t>
            </a:r>
          </a:p>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1. EL VOLUMEN DE DATOS QUE SE UTILIZAN PARA EL ENTRENAMIENTO. </a:t>
            </a:r>
          </a:p>
          <a:p>
            <a:r>
              <a:rPr lang="en-US" b="0" i="0" u="none" strike="noStrike" dirty="0">
                <a:solidFill>
                  <a:srgbClr val="000000"/>
                </a:solidFill>
                <a:effectLst/>
                <a:latin typeface="-webkit-standard"/>
              </a:rPr>
              <a:t>2. LA INTEGRACIÒN DE LA IA A OTRAS APLICACIONES. </a:t>
            </a:r>
          </a:p>
          <a:p>
            <a:r>
              <a:rPr lang="en-US" b="0" i="0" u="none" strike="noStrike" dirty="0">
                <a:solidFill>
                  <a:srgbClr val="000000"/>
                </a:solidFill>
                <a:effectLst/>
                <a:latin typeface="-webkit-standard"/>
              </a:rPr>
              <a:t>3. SEGURIDAD DE IA MANEJANDO DATOS PERSONALES SENSIBLES. </a:t>
            </a:r>
          </a:p>
          <a:p>
            <a:r>
              <a:rPr lang="en-US" b="0" i="0" u="none" strike="noStrike" dirty="0">
                <a:solidFill>
                  <a:srgbClr val="000000"/>
                </a:solidFill>
                <a:effectLst/>
                <a:latin typeface="-webkit-standard"/>
              </a:rPr>
              <a:t>4. IA ELABORANDO HC ELECTRÓNICA. </a:t>
            </a:r>
          </a:p>
          <a:p>
            <a:r>
              <a:rPr lang="en-US" b="0" i="0" u="none" strike="noStrike" dirty="0">
                <a:solidFill>
                  <a:srgbClr val="000000"/>
                </a:solidFill>
                <a:effectLst/>
                <a:latin typeface="-webkit-standard"/>
              </a:rPr>
              <a:t>5. IA ANALIZANDO LA HISTORIA PARA HACER RACIOCINIO CLÌNICO.</a:t>
            </a:r>
          </a:p>
          <a:p>
            <a:r>
              <a:rPr lang="en-US" b="0" i="0" u="none" strike="noStrike" dirty="0">
                <a:solidFill>
                  <a:srgbClr val="000000"/>
                </a:solidFill>
                <a:effectLst/>
                <a:latin typeface="-webkit-standard"/>
              </a:rPr>
              <a:t> 6. VULNERABILIDAD: IA ATACADA PARA DAR DATO FALSOS.  </a:t>
            </a:r>
          </a:p>
          <a:p>
            <a:endParaRPr lang="en-US" b="0" i="0" u="none" strike="noStrike" dirty="0">
              <a:solidFill>
                <a:srgbClr val="000000"/>
              </a:solidFill>
              <a:effectLst/>
              <a:latin typeface="-webkit-standard"/>
            </a:endParaRPr>
          </a:p>
          <a:p>
            <a:endParaRPr lang="en-US" b="1" i="0" u="none" strike="noStrike" dirty="0">
              <a:solidFill>
                <a:srgbClr val="000000"/>
              </a:solidFill>
              <a:effectLst/>
            </a:endParaRPr>
          </a:p>
        </p:txBody>
      </p:sp>
    </p:spTree>
    <p:extLst>
      <p:ext uri="{BB962C8B-B14F-4D97-AF65-F5344CB8AC3E}">
        <p14:creationId xmlns:p14="http://schemas.microsoft.com/office/powerpoint/2010/main" val="318601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E426C-E04B-D2B5-217A-67534054B8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CFB7F-4C0A-CDB0-3452-D1996117B1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656B70E-A6F3-B350-5749-E6576700A200}"/>
              </a:ext>
            </a:extLst>
          </p:cNvPr>
          <p:cNvSpPr>
            <a:spLocks noGrp="1"/>
          </p:cNvSpPr>
          <p:nvPr>
            <p:ph type="body" idx="1"/>
          </p:nvPr>
        </p:nvSpPr>
        <p:spPr/>
        <p:txBody>
          <a:bodyPr/>
          <a:lstStyle/>
          <a:p>
            <a:endParaRPr lang="en-US" b="0" i="0" u="none" strike="noStrike" dirty="0">
              <a:solidFill>
                <a:srgbClr val="000000"/>
              </a:solidFill>
              <a:effectLst/>
              <a:latin typeface="-webkit-standard"/>
            </a:endParaRPr>
          </a:p>
          <a:p>
            <a:r>
              <a:rPr lang="en-US" b="0" i="0" u="none" strike="noStrike" dirty="0">
                <a:solidFill>
                  <a:srgbClr val="000000"/>
                </a:solidFill>
                <a:effectLst/>
                <a:latin typeface="-webkit-standard"/>
              </a:rPr>
              <a:t>SOLUCIONES: 1. REQUIERE TÉCNICAS DE ENCRIPTACIÓN Y ANONIMIZACIÓN. </a:t>
            </a:r>
          </a:p>
          <a:p>
            <a:r>
              <a:rPr lang="en-US" b="0" i="0" u="none" strike="noStrike" dirty="0">
                <a:solidFill>
                  <a:srgbClr val="000000"/>
                </a:solidFill>
                <a:effectLst/>
                <a:latin typeface="-webkit-standard"/>
              </a:rPr>
              <a:t>2. LEGISLACIÒN DE LOS PAÍSES PROTEGIENDO PRIVACIDAD Y SEGURIDAD. </a:t>
            </a:r>
          </a:p>
          <a:p>
            <a:r>
              <a:rPr lang="en-US" b="0" i="0" u="none" strike="noStrike" dirty="0">
                <a:solidFill>
                  <a:srgbClr val="000000"/>
                </a:solidFill>
                <a:effectLst/>
                <a:latin typeface="-webkit-standard"/>
              </a:rPr>
              <a:t>3. PRIVACIDAD POR DISEÑO. </a:t>
            </a:r>
          </a:p>
          <a:p>
            <a:r>
              <a:rPr lang="en-US" b="0" i="0" u="none" strike="noStrike" dirty="0">
                <a:solidFill>
                  <a:srgbClr val="000000"/>
                </a:solidFill>
                <a:effectLst/>
                <a:latin typeface="-webkit-standard"/>
              </a:rPr>
              <a:t>4. AUDITORIAS Y EVALUACIONES DE IMPACTO. </a:t>
            </a:r>
          </a:p>
          <a:p>
            <a:endParaRPr lang="en-US" b="0" i="0" u="none" strike="noStrike" dirty="0">
              <a:solidFill>
                <a:srgbClr val="000000"/>
              </a:solidFill>
              <a:effectLst/>
              <a:latin typeface="-webkit-standard"/>
            </a:endParaRPr>
          </a:p>
          <a:p>
            <a:r>
              <a:rPr lang="en-US" b="1" i="0" u="none" strike="noStrike" dirty="0">
                <a:solidFill>
                  <a:srgbClr val="000000"/>
                </a:solidFill>
                <a:effectLst/>
              </a:rPr>
              <a:t>LEGISLACIÓN COLOMBIANA SOBRE HISTORIAS CLÌNICAS INCLUYE DESDE 1981 LEYES Y RESOLUCIONES. LA LEY 2015 DEL 2020. LEGISLA SOBRE HISTORIAS CLÌNICAS ELECTRÓNICAS PROTEGIENDO PRIVACIDAD Y SEGURIDAD. ANTIOQUIA EN EL 2022 Y 23 TRABAJÓ EN INTEROPERATIVIDAD.</a:t>
            </a:r>
          </a:p>
          <a:p>
            <a:endParaRPr lang="en-US" b="1" i="0" u="none" strike="noStrike" dirty="0">
              <a:solidFill>
                <a:srgbClr val="000000"/>
              </a:solidFill>
              <a:effectLst/>
            </a:endParaRPr>
          </a:p>
        </p:txBody>
      </p:sp>
    </p:spTree>
    <p:extLst>
      <p:ext uri="{BB962C8B-B14F-4D97-AF65-F5344CB8AC3E}">
        <p14:creationId xmlns:p14="http://schemas.microsoft.com/office/powerpoint/2010/main" val="3263135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F5EE-7CF1-BB69-C128-9B64BCECB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4760C-7E7B-CD28-DCAE-B568DAF8057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0C3714-9BEE-5866-3D5D-1D4A8963D3D3}"/>
              </a:ext>
            </a:extLst>
          </p:cNvPr>
          <p:cNvSpPr>
            <a:spLocks noGrp="1"/>
          </p:cNvSpPr>
          <p:nvPr>
            <p:ph type="body" idx="1"/>
          </p:nvPr>
        </p:nvSpPr>
        <p:spPr/>
        <p:txBody>
          <a:bodyPr/>
          <a:lstStyle/>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000000"/>
                </a:solidFill>
                <a:effectLst/>
              </a:rPr>
              <a:t>ELEVENLABS DEDICADO A LA CLONACIÒN DE VOCES LANZÓ ICONIC VOICES EN EL QUE PERSONAJES RECNOCIDOS APARECEN LEYENDO ARTÍCULOS Y LIBROS A LOS USUARIOS</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000000"/>
                </a:solidFill>
                <a:effectLst/>
              </a:rPr>
              <a:t>EN ENERO 2024 SALIERON IMÁGENES SEXUALES FALSAS DE TAYLOR SWIFT. CON 15 FOTOS DE LA CARA LA VOZ SE UNE A MODELOS ENTRENADOS. </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000000"/>
                </a:solidFill>
                <a:effectLst/>
              </a:rPr>
              <a:t>EN FEBRERO 2024 EMPLEADO CON VIDEO LLAMADA CON DIRECTIVOS FALSOS, TRANSFIRIÓ US 25 MILLONES</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000000"/>
                </a:solidFill>
                <a:effectLst/>
              </a:rPr>
              <a:t>MANIPULACIÒN DE LA OPINIÓN, POLÍTICA, NEGOCIOS, INFORMACIÓN EN SALUD</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000000"/>
                </a:solidFill>
                <a:effectLst/>
              </a:rPr>
              <a:t>2024/OCT ESTUDIANTES DE HARVARD GAFAS META CAPTURAN CARA, BUSCAN EN REDES Y LUEGO EN I/NET TODO LO DE LA PERSONA.</a:t>
            </a:r>
          </a:p>
          <a:p>
            <a:pPr marL="0" marR="0" lvl="0" indent="0" defTabSz="457200" eaLnBrk="1" fontAlgn="auto" latinLnBrk="0" hangingPunct="1">
              <a:lnSpc>
                <a:spcPct val="100000"/>
              </a:lnSpc>
              <a:spcBef>
                <a:spcPts val="0"/>
              </a:spcBef>
              <a:spcAft>
                <a:spcPts val="0"/>
              </a:spcAft>
              <a:buClrTx/>
              <a:buSzTx/>
              <a:buFontTx/>
              <a:buNone/>
              <a:tabLst/>
              <a:defRPr/>
            </a:pPr>
            <a:endParaRPr lang="en-US" b="1" i="0" u="none" strike="noStrike" dirty="0">
              <a:solidFill>
                <a:srgbClr val="000000"/>
              </a:solidFill>
              <a:effectLst/>
            </a:endParaRPr>
          </a:p>
          <a:p>
            <a:pPr marL="0" marR="0" lvl="0" indent="0" defTabSz="457200" eaLnBrk="1" fontAlgn="auto" latinLnBrk="0" hangingPunct="1">
              <a:lnSpc>
                <a:spcPct val="100000"/>
              </a:lnSpc>
              <a:spcBef>
                <a:spcPts val="0"/>
              </a:spcBef>
              <a:spcAft>
                <a:spcPts val="0"/>
              </a:spcAft>
              <a:buClrTx/>
              <a:buSzTx/>
              <a:buFontTx/>
              <a:buNone/>
              <a:tabLst/>
              <a:defRPr/>
            </a:pPr>
            <a:endParaRPr lang="en-US" b="0" i="0" u="none" strike="noStrike" dirty="0">
              <a:solidFill>
                <a:srgbClr val="000000"/>
              </a:solidFill>
              <a:effectLst/>
              <a:latin typeface="-webkit-standard"/>
            </a:endParaRPr>
          </a:p>
          <a:p>
            <a:endParaRPr lang="en-CO" dirty="0"/>
          </a:p>
        </p:txBody>
      </p:sp>
    </p:spTree>
    <p:extLst>
      <p:ext uri="{BB962C8B-B14F-4D97-AF65-F5344CB8AC3E}">
        <p14:creationId xmlns:p14="http://schemas.microsoft.com/office/powerpoint/2010/main" val="445518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FB54E-F1C2-889B-6B60-F97241284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318E5-E5D5-6166-8BF6-6735D18D0B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56BAAD6-1D78-80F0-4F3C-CFB0FDE546BA}"/>
              </a:ext>
            </a:extLst>
          </p:cNvPr>
          <p:cNvSpPr>
            <a:spLocks noGrp="1"/>
          </p:cNvSpPr>
          <p:nvPr>
            <p:ph type="body" idx="1"/>
          </p:nvPr>
        </p:nvSpPr>
        <p:spPr/>
        <p:txBody>
          <a:bodyPr/>
          <a:lstStyle/>
          <a:p>
            <a:pPr marL="285750" indent="-285750">
              <a:buFont typeface="Arial" panose="020B0604020202020204" pitchFamily="34" charset="0"/>
              <a:buChar char="•"/>
            </a:pPr>
            <a:r>
              <a:rPr lang="en-CO" sz="1800" b="1" dirty="0">
                <a:effectLst/>
                <a:latin typeface="Times New Roman" panose="02020603050405020304" pitchFamily="18" charset="0"/>
                <a:ea typeface="Aptos" panose="020B0004020202020204" pitchFamily="34" charset="0"/>
              </a:rPr>
              <a:t>AUTONOMÍA DEL SISTEMA: TOMAR DECISIONES, REALIZAR ACCIONES Y OPERAR SIN INTERVENCIÓN HUMANA. HAY AUTÓNOMOS, SEMIAUTÓNOMOS, AUTÓNOMOS. (CARROS, ROBÓTICA, PROCESOS EMPRESARIALES). RESPONSABILIDAD, DESHUMANIZACIÓN, SEGURIDAD Y FIABILIDAD. SE REQUIEREN ESTÁNDARES Y NORMAS. </a:t>
            </a:r>
          </a:p>
          <a:p>
            <a:pPr marL="285750" indent="-285750">
              <a:buFont typeface="Arial" panose="020B0604020202020204" pitchFamily="34" charset="0"/>
              <a:buChar char="•"/>
            </a:pPr>
            <a:endParaRPr lang="en-CO" sz="1800" b="1" dirty="0">
              <a:effectLst/>
              <a:latin typeface="Times New Roman" panose="02020603050405020304" pitchFamily="18" charset="0"/>
              <a:ea typeface="Aptos" panose="020B0004020202020204" pitchFamily="34" charset="0"/>
            </a:endParaRPr>
          </a:p>
          <a:p>
            <a:pPr marL="285750" indent="-285750">
              <a:buFont typeface="Arial" panose="020B0604020202020204" pitchFamily="34" charset="0"/>
              <a:buChar char="•"/>
            </a:pPr>
            <a:r>
              <a:rPr lang="en-CO" sz="1800" b="1" dirty="0">
                <a:effectLst/>
                <a:latin typeface="Times New Roman" panose="02020603050405020304" pitchFamily="18" charset="0"/>
                <a:ea typeface="Aptos" panose="020B0004020202020204" pitchFamily="34" charset="0"/>
              </a:rPr>
              <a:t>PACIENTE: DECISIONES INFORMADAS. CONSENTIMIENTO INFORMADO: ENTERDER LA TECNOLOGÍA,  RIESGOS Y BENEFICIOS DEL USO DE LA IA, MANEJO DE LOS DATOS PERSONALES</a:t>
            </a:r>
          </a:p>
          <a:p>
            <a:pPr marL="285750" indent="-285750">
              <a:buFont typeface="Arial" panose="020B0604020202020204" pitchFamily="34" charset="0"/>
              <a:buChar char="•"/>
            </a:pPr>
            <a:endParaRPr lang="en-CO" sz="1800" b="1" dirty="0">
              <a:effectLst/>
              <a:latin typeface="Times New Roman" panose="02020603050405020304" pitchFamily="18" charset="0"/>
              <a:ea typeface="Aptos" panose="020B0004020202020204" pitchFamily="34" charset="0"/>
            </a:endParaRPr>
          </a:p>
          <a:p>
            <a:pPr marL="285750" indent="-285750">
              <a:buFont typeface="Arial" panose="020B0604020202020204" pitchFamily="34" charset="0"/>
              <a:buChar char="•"/>
            </a:pPr>
            <a:r>
              <a:rPr lang="en-CO" sz="1800" b="1" dirty="0">
                <a:effectLst/>
                <a:latin typeface="Times New Roman" panose="02020603050405020304" pitchFamily="18" charset="0"/>
                <a:ea typeface="Aptos" panose="020B0004020202020204" pitchFamily="34" charset="0"/>
              </a:rPr>
              <a:t>MÉDICOS: SOPORTE CON EVIDENCIA ACTUALIZADA. EXCESO DE CONFIANZA Y DEPENDENCIA. IMPOSICIÓN DE GUÍAS DE MANEJO – AUTOCONTROL. PAGOS POR PROCEDIMIENTOS HECHOS POR IA. </a:t>
            </a:r>
          </a:p>
          <a:p>
            <a:r>
              <a:rPr lang="es-ES" sz="1800" b="1" dirty="0">
                <a:effectLst/>
                <a:latin typeface="Times New Roman" panose="02020603050405020304" pitchFamily="18" charset="0"/>
                <a:ea typeface="Aptos" panose="020B0004020202020204" pitchFamily="34" charset="0"/>
              </a:rPr>
              <a:t> </a:t>
            </a:r>
            <a:endParaRPr lang="en-CO" dirty="0"/>
          </a:p>
        </p:txBody>
      </p:sp>
    </p:spTree>
    <p:extLst>
      <p:ext uri="{BB962C8B-B14F-4D97-AF65-F5344CB8AC3E}">
        <p14:creationId xmlns:p14="http://schemas.microsoft.com/office/powerpoint/2010/main" val="2625315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666B0-6343-C0C6-58BA-E6071DBE5A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40AE1-0149-F733-6C6E-F35DC14E02B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650BD0-EE91-BC9F-1429-C8E934A9AF58}"/>
              </a:ext>
            </a:extLst>
          </p:cNvPr>
          <p:cNvSpPr>
            <a:spLocks noGrp="1"/>
          </p:cNvSpPr>
          <p:nvPr>
            <p:ph type="body" idx="1"/>
          </p:nvPr>
        </p:nvSpPr>
        <p:spPr/>
        <p:txBody>
          <a:bodyPr/>
          <a:lstStyle/>
          <a:p>
            <a:pPr marL="285750" indent="-285750">
              <a:buFont typeface="Arial" panose="020B0604020202020204" pitchFamily="34" charset="0"/>
              <a:buChar char="•"/>
            </a:pPr>
            <a:r>
              <a:rPr lang="en-CO" sz="1800" b="0" dirty="0">
                <a:effectLst/>
                <a:latin typeface="Times New Roman" panose="02020603050405020304" pitchFamily="18" charset="0"/>
                <a:ea typeface="Aptos" panose="020B0004020202020204" pitchFamily="34" charset="0"/>
              </a:rPr>
              <a:t>LA IMPLEMENTACIÓN DE LA IA NO DEBE COMPROMETER LA AUTONOMIA NI DE LOS PACIENTES NI DE LOS MÉDICOS</a:t>
            </a:r>
          </a:p>
          <a:p>
            <a:pPr marL="285750" indent="-285750">
              <a:buFont typeface="Arial" panose="020B0604020202020204" pitchFamily="34" charset="0"/>
              <a:buChar char="•"/>
            </a:pPr>
            <a:r>
              <a:rPr lang="en-CO" sz="1800" b="0" dirty="0">
                <a:effectLst/>
                <a:latin typeface="Times New Roman" panose="02020603050405020304" pitchFamily="18" charset="0"/>
                <a:ea typeface="Aptos" panose="020B0004020202020204" pitchFamily="34" charset="0"/>
              </a:rPr>
              <a:t>IA SON SISTEMAS DE APOYO, NO REEMPLAZAN A MÉDICO. </a:t>
            </a:r>
          </a:p>
          <a:p>
            <a:pPr marL="285750" indent="-285750">
              <a:buFont typeface="Arial" panose="020B0604020202020204" pitchFamily="34" charset="0"/>
              <a:buChar char="•"/>
            </a:pPr>
            <a:r>
              <a:rPr lang="en-CO" sz="1800" b="0" dirty="0">
                <a:effectLst/>
                <a:latin typeface="Times New Roman" panose="02020603050405020304" pitchFamily="18" charset="0"/>
                <a:ea typeface="Aptos" panose="020B0004020202020204" pitchFamily="34" charset="0"/>
              </a:rPr>
              <a:t>FUTURO DE LA AUTONOMÍA: PERO SERÁ ASÍ EN EL FUTURO CUANDO EL MANEJO DE LA IA SEA MÁS PRECISO Y SEGURO QUE EL DEL MÉDICO ? </a:t>
            </a:r>
            <a:r>
              <a:rPr lang="en-CO" sz="1800" dirty="0">
                <a:effectLst/>
                <a:latin typeface="Aptos" panose="020B0004020202020204" pitchFamily="34" charset="0"/>
                <a:ea typeface="Aptos" panose="020B0004020202020204" pitchFamily="34" charset="0"/>
                <a:cs typeface="Times New Roman" panose="02020603050405020304" pitchFamily="18" charset="0"/>
              </a:rPr>
              <a:t>COMO SE AFECTA LA AUTONOMÍA DEL PACIENTE Y DEL MÉDICO CUANDO LAS PREPAGADAS EXIGAN GUÍAS DE MANEJO DEFINIDAS POR AI Y SE PAGEN SERVICIOS MÉDICOS HECHOS POR IA A MENOR COSTO. </a:t>
            </a:r>
            <a:endParaRPr lang="en-CO" sz="1800" b="0" dirty="0">
              <a:effectLst/>
              <a:latin typeface="Times New Roman" panose="02020603050405020304" pitchFamily="18" charset="0"/>
              <a:ea typeface="Aptos" panose="020B0004020202020204" pitchFamily="34" charset="0"/>
            </a:endParaRPr>
          </a:p>
          <a:p>
            <a:r>
              <a:rPr lang="es-ES" sz="1800" b="1" dirty="0">
                <a:effectLst/>
                <a:latin typeface="Times New Roman" panose="02020603050405020304" pitchFamily="18" charset="0"/>
                <a:ea typeface="Aptos" panose="020B0004020202020204" pitchFamily="34" charset="0"/>
              </a:rPr>
              <a:t> </a:t>
            </a:r>
            <a:endParaRPr lang="en-CO" dirty="0"/>
          </a:p>
        </p:txBody>
      </p:sp>
    </p:spTree>
    <p:extLst>
      <p:ext uri="{BB962C8B-B14F-4D97-AF65-F5344CB8AC3E}">
        <p14:creationId xmlns:p14="http://schemas.microsoft.com/office/powerpoint/2010/main" val="955833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O" dirty="0"/>
              <a:t>INICIÓ EN PHOENIX 2018, SAN FRANCISCO, MOUNTAIN VIEW, AUSTIN, LOS ÁNGELES. . MEJORAR ACCIDENTABILIDAD ESPECIALMENTE EN DISCAPACITADOS Y ANCIANOS. </a:t>
            </a:r>
          </a:p>
        </p:txBody>
      </p:sp>
    </p:spTree>
    <p:extLst>
      <p:ext uri="{BB962C8B-B14F-4D97-AF65-F5344CB8AC3E}">
        <p14:creationId xmlns:p14="http://schemas.microsoft.com/office/powerpoint/2010/main" val="73516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7CE20-C58D-1A71-262C-B7A1BC742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0B27F-2E29-A79E-4454-245BB4EE4F7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032B7D-5885-48A0-01FD-DC8732B0D100}"/>
              </a:ext>
            </a:extLst>
          </p:cNvPr>
          <p:cNvSpPr>
            <a:spLocks noGrp="1"/>
          </p:cNvSpPr>
          <p:nvPr>
            <p:ph type="body" idx="1"/>
          </p:nvPr>
        </p:nvSpPr>
        <p:spPr/>
        <p:txBody>
          <a:bodyPr/>
          <a:lstStyle/>
          <a:p>
            <a:r>
              <a:rPr lang="en-US" b="1" i="0" u="none" strike="noStrike" dirty="0">
                <a:solidFill>
                  <a:srgbClr val="000000"/>
                </a:solidFill>
                <a:effectLst/>
              </a:rPr>
              <a:t>PARA NO PERPETUAR DESIGUALDADES EL USO DE LA IA DEBE SER JUSTO Y LOS DATOS MANEJADOS DE FORMA INCLUYENTE, EVITANDO MARGINAR A GRUPOS SOCIALES.</a:t>
            </a:r>
          </a:p>
          <a:p>
            <a:r>
              <a:rPr lang="en-US" b="1" i="0" u="none" strike="noStrike" dirty="0">
                <a:solidFill>
                  <a:srgbClr val="000000"/>
                </a:solidFill>
                <a:effectLst/>
              </a:rPr>
              <a:t> </a:t>
            </a:r>
          </a:p>
          <a:p>
            <a:pPr marL="0" marR="0" lvl="0" indent="0" defTabSz="457200" eaLnBrk="1" fontAlgn="auto" latinLnBrk="0" hangingPunct="1">
              <a:lnSpc>
                <a:spcPct val="100000"/>
              </a:lnSpc>
              <a:spcBef>
                <a:spcPts val="0"/>
              </a:spcBef>
              <a:spcAft>
                <a:spcPts val="0"/>
              </a:spcAft>
              <a:buClrTx/>
              <a:buSzTx/>
              <a:buFontTx/>
              <a:buNone/>
              <a:tabLst/>
              <a:defRPr/>
            </a:pPr>
            <a:r>
              <a:rPr lang="es-ES" b="1" i="0" u="none" strike="noStrike" dirty="0">
                <a:solidFill>
                  <a:srgbClr val="000000"/>
                </a:solidFill>
                <a:effectLst/>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243056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ABE5E-6E34-FA2C-16AE-20D8410E10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55D9CA-95D9-180A-C180-6F70AF44F7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762FC9-E6AF-E795-3B4D-3DC3C36764CE}"/>
              </a:ext>
            </a:extLst>
          </p:cNvPr>
          <p:cNvSpPr>
            <a:spLocks noGrp="1"/>
          </p:cNvSpPr>
          <p:nvPr>
            <p:ph type="body" idx="1"/>
          </p:nvPr>
        </p:nvSpPr>
        <p:spPr/>
        <p:txBody>
          <a:bodyPr/>
          <a:lstStyle/>
          <a:p>
            <a:r>
              <a:rPr lang="en-CO" dirty="0"/>
              <a:t>LOS DESARROLLOS TECNOLÓGICOS Y DE INVESTIGACIÓN CREAN </a:t>
            </a:r>
            <a:r>
              <a:rPr lang="en-CO" b="1" dirty="0"/>
              <a:t>TENSIONES SOBRE LA ÉTICA</a:t>
            </a:r>
            <a:r>
              <a:rPr lang="en-CO" dirty="0"/>
              <a:t>, SOBRE TODO POR QUE LOS DESARROLLOS CIENTÍFICOS SON MUCHO MÁS RAPIDOS QUE LOS AJUSTES ÉTICOS. APROXIMACIÒN GLOBAL DE LA ÉTICA A LA MEDICINA Y A LA SALUD. </a:t>
            </a:r>
          </a:p>
        </p:txBody>
      </p:sp>
    </p:spTree>
    <p:extLst>
      <p:ext uri="{BB962C8B-B14F-4D97-AF65-F5344CB8AC3E}">
        <p14:creationId xmlns:p14="http://schemas.microsoft.com/office/powerpoint/2010/main" val="3800101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9B88-E4AC-8162-3F12-495CD8572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3632E-FCC5-F2F3-60D8-A5C588E5F40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708D392-D960-E7B6-8AB3-4058154B4A10}"/>
              </a:ext>
            </a:extLst>
          </p:cNvPr>
          <p:cNvSpPr>
            <a:spLocks noGrp="1"/>
          </p:cNvSpPr>
          <p:nvPr>
            <p:ph type="body" idx="1"/>
          </p:nvPr>
        </p:nvSpPr>
        <p:spPr/>
        <p:txBody>
          <a:bodyPr/>
          <a:lstStyle/>
          <a:p>
            <a:endParaRPr lang="en-US" b="1" i="0" u="none" strike="noStrike" dirty="0">
              <a:solidFill>
                <a:srgbClr val="000000"/>
              </a:solidFill>
              <a:effectLst/>
            </a:endParaRPr>
          </a:p>
          <a:p>
            <a:pPr marL="457200" indent="-457200">
              <a:buAutoNum type="arabicPeriod"/>
            </a:pPr>
            <a:r>
              <a:rPr lang="en-US" b="1" i="0" u="none" strike="noStrike" dirty="0">
                <a:solidFill>
                  <a:srgbClr val="000000"/>
                </a:solidFill>
                <a:effectLst/>
              </a:rPr>
              <a:t>BRECHA DIGITAL. </a:t>
            </a:r>
          </a:p>
          <a:p>
            <a:pPr marL="457200" indent="-457200">
              <a:buAutoNum type="arabicPeriod"/>
            </a:pPr>
            <a:r>
              <a:rPr lang="en-US" b="1" i="0" u="none" strike="noStrike" dirty="0">
                <a:solidFill>
                  <a:srgbClr val="000000"/>
                </a:solidFill>
                <a:effectLst/>
              </a:rPr>
              <a:t>DESARROLLOS Y APLICACIONES QUE NO DISCRIMINEN, NO TENGAN SESGOS </a:t>
            </a:r>
          </a:p>
          <a:p>
            <a:pPr marL="457200" indent="-457200">
              <a:buAutoNum type="arabicPeriod"/>
            </a:pPr>
            <a:r>
              <a:rPr lang="en-US" b="1" i="0" u="none" strike="noStrike" dirty="0">
                <a:solidFill>
                  <a:srgbClr val="000000"/>
                </a:solidFill>
                <a:effectLst/>
              </a:rPr>
              <a:t>RESULTADOS JUSTOS</a:t>
            </a:r>
          </a:p>
          <a:p>
            <a:endParaRPr lang="en-US" b="1" i="0" u="none" strike="noStrike" dirty="0">
              <a:solidFill>
                <a:srgbClr val="000000"/>
              </a:solidFill>
              <a:effectLst/>
            </a:endParaRPr>
          </a:p>
          <a:p>
            <a:r>
              <a:rPr lang="es-ES" b="1" i="0" u="none" strike="noStrike" dirty="0">
                <a:solidFill>
                  <a:srgbClr val="000000"/>
                </a:solidFill>
                <a:effectLst/>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682935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6DF94-297C-606A-106D-E0E691E7B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8DB0A-AD60-6157-DAFF-6724E8EC39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3E2B065-5FA3-49D0-5D10-B59B725C987D}"/>
              </a:ext>
            </a:extLst>
          </p:cNvPr>
          <p:cNvSpPr>
            <a:spLocks noGrp="1"/>
          </p:cNvSpPr>
          <p:nvPr>
            <p:ph type="body" idx="1"/>
          </p:nvPr>
        </p:nvSpPr>
        <p:spPr/>
        <p:txBody>
          <a:bodyPr/>
          <a:lstStyle/>
          <a:p>
            <a:r>
              <a:rPr lang="en-US" b="1" i="0" u="none" strike="noStrike" dirty="0">
                <a:solidFill>
                  <a:srgbClr val="000000"/>
                </a:solidFill>
                <a:effectLst/>
              </a:rPr>
              <a:t>LA IA DEBE DISEÑARSE DE MANERA QUE EVITE SESGOS QUE PUEDAN MARGINAR O EXCLUIR GRUPOS SOCIALES.</a:t>
            </a:r>
          </a:p>
          <a:p>
            <a:endParaRPr lang="en-US" b="1" i="0" u="none" strike="noStrike" dirty="0">
              <a:solidFill>
                <a:srgbClr val="000000"/>
              </a:solidFill>
              <a:effectLst/>
            </a:endParaRPr>
          </a:p>
          <a:p>
            <a:pPr marL="342900" indent="-342900">
              <a:buFont typeface="Arial" panose="020B0604020202020204" pitchFamily="34" charset="0"/>
              <a:buChar char="•"/>
            </a:pPr>
            <a:r>
              <a:rPr lang="en-US" b="1" i="0" u="none" strike="noStrike" dirty="0">
                <a:solidFill>
                  <a:srgbClr val="000000"/>
                </a:solidFill>
                <a:effectLst/>
              </a:rPr>
              <a:t>DATOS: NO INCLUYEN LOS DE TODAS LAS POBLACIONES.</a:t>
            </a:r>
          </a:p>
          <a:p>
            <a:pPr marL="342900" indent="-342900">
              <a:buFont typeface="Arial" panose="020B0604020202020204" pitchFamily="34" charset="0"/>
              <a:buChar char="•"/>
            </a:pPr>
            <a:r>
              <a:rPr lang="en-US" b="1" i="0" u="none" strike="noStrike" dirty="0">
                <a:solidFill>
                  <a:srgbClr val="000000"/>
                </a:solidFill>
                <a:effectLst/>
              </a:rPr>
              <a:t>ALGORÍTMICO: EL ALGORITMO POR SU DISEÑO INTRODUCE SESGOS. POR PREJUICIOS, DISTORSIONES, TENDENCIAS O SELECCIÓN DE DATOS PRIVILEGIANDO A UNA POBLACIÓN, UNA AZA, UN SEXO, UNA ZONA GEOGRÁFICA, O POR USO DE DATOS INEXACTOS. </a:t>
            </a:r>
          </a:p>
          <a:p>
            <a:pPr marL="342900" indent="-342900">
              <a:buFont typeface="Arial" panose="020B0604020202020204" pitchFamily="34" charset="0"/>
              <a:buChar char="•"/>
            </a:pPr>
            <a:r>
              <a:rPr lang="en-US" b="1" i="0" u="none" strike="noStrike" dirty="0">
                <a:solidFill>
                  <a:srgbClr val="000000"/>
                </a:solidFill>
                <a:effectLst/>
              </a:rPr>
              <a:t>DE EXCEPTISISMO: DESCONFIANZA EN LA TECNOLOGÍA O EN LA IA. LA PERSECCIÓN DE SESGO PUEDE LLEVAR A DESCONFIANZA SOBRE LA IA. </a:t>
            </a:r>
          </a:p>
          <a:p>
            <a:pPr marL="342900" indent="-342900">
              <a:buFont typeface="Arial" panose="020B0604020202020204" pitchFamily="34" charset="0"/>
              <a:buChar char="•"/>
            </a:pPr>
            <a:r>
              <a:rPr lang="en-US" b="1" i="0" u="none" strike="noStrike" dirty="0">
                <a:solidFill>
                  <a:srgbClr val="000000"/>
                </a:solidFill>
                <a:effectLst/>
              </a:rPr>
              <a:t>DE CONFIANZA O DE AUTOMATIZACIÓN: CONFIAR DEMASIADO. LA IA ENGAÑA, ALUCINA.</a:t>
            </a:r>
          </a:p>
          <a:p>
            <a:pPr marL="342900" indent="-342900">
              <a:buFont typeface="Arial" panose="020B0604020202020204" pitchFamily="34" charset="0"/>
              <a:buChar char="•"/>
            </a:pPr>
            <a:r>
              <a:rPr lang="en-US" b="1" i="0" u="none" strike="noStrike" dirty="0">
                <a:solidFill>
                  <a:srgbClr val="000000"/>
                </a:solidFill>
                <a:effectLst/>
              </a:rPr>
              <a:t>DE COMPETENCIA: USO DE DATOS INADECUADOS LLEVAN A QUE LOS RESULTADOS  RESULTADOS FAVOREZCAN A UN GRUPO </a:t>
            </a:r>
          </a:p>
          <a:p>
            <a:endParaRPr lang="en-US" b="1" i="0" u="none" strike="noStrike" dirty="0">
              <a:solidFill>
                <a:srgbClr val="000000"/>
              </a:solidFill>
              <a:effectLst/>
            </a:endParaRPr>
          </a:p>
          <a:p>
            <a:r>
              <a:rPr lang="en-US" b="1" i="0" u="none" strike="noStrike" dirty="0">
                <a:solidFill>
                  <a:srgbClr val="000000"/>
                </a:solidFill>
                <a:effectLst/>
              </a:rPr>
              <a:t> </a:t>
            </a:r>
          </a:p>
          <a:p>
            <a:r>
              <a:rPr lang="en-US" b="1" i="0" u="none" strike="noStrike" dirty="0">
                <a:solidFill>
                  <a:srgbClr val="000000"/>
                </a:solidFill>
                <a:effectLst/>
              </a:rPr>
              <a:t>MODELOS SESGADOS POR DATOS INEXACTOS LLEVA A DISCRIMINACIÓN EN EMPLEO, CRÉDITOS, JUSTICIA, ATENCIÓN MÉDICA, COBERTURA EN SALUD. </a:t>
            </a:r>
          </a:p>
          <a:p>
            <a:r>
              <a:rPr lang="es-ES" b="1" i="0" u="none" strike="noStrike" dirty="0">
                <a:solidFill>
                  <a:srgbClr val="000000"/>
                </a:solidFill>
                <a:effectLst/>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b="1" i="0" u="none" strike="noStrike" dirty="0">
                <a:solidFill>
                  <a:srgbClr val="000000"/>
                </a:solidFill>
                <a:effectLst/>
              </a:rPr>
              <a:t> </a:t>
            </a:r>
          </a:p>
          <a:p>
            <a:endParaRPr lang="en-CO" dirty="0"/>
          </a:p>
        </p:txBody>
      </p:sp>
    </p:spTree>
    <p:extLst>
      <p:ext uri="{BB962C8B-B14F-4D97-AF65-F5344CB8AC3E}">
        <p14:creationId xmlns:p14="http://schemas.microsoft.com/office/powerpoint/2010/main" val="78753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AE523-F9D7-944E-FB3A-089C2E0C9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C6A58-30E4-D3BD-F7A1-BE5B2955AA8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E734168-5510-7A4E-0DC3-DFE17A88F74E}"/>
              </a:ext>
            </a:extLst>
          </p:cNvPr>
          <p:cNvSpPr>
            <a:spLocks noGrp="1"/>
          </p:cNvSpPr>
          <p:nvPr>
            <p:ph type="body" idx="1"/>
          </p:nvPr>
        </p:nvSpPr>
        <p:spPr/>
        <p:txBody>
          <a:bodyPr/>
          <a:lstStyle/>
          <a:p>
            <a:r>
              <a:rPr lang="en-US" b="1" i="0" u="none" strike="noStrike" dirty="0">
                <a:solidFill>
                  <a:srgbClr val="000000"/>
                </a:solidFill>
                <a:effectLst/>
              </a:rPr>
              <a:t>ESTRATEGIAS PARA COMBATIR EL SESGO</a:t>
            </a:r>
          </a:p>
          <a:p>
            <a:endParaRPr lang="en-US" b="1" i="0" u="none" strike="noStrike" dirty="0">
              <a:solidFill>
                <a:srgbClr val="000000"/>
              </a:solidFill>
              <a:effectLst/>
            </a:endParaRPr>
          </a:p>
          <a:p>
            <a:pPr marL="342900" indent="-342900">
              <a:buFont typeface="Arial" panose="020B0604020202020204" pitchFamily="34" charset="0"/>
              <a:buChar char="•"/>
            </a:pPr>
            <a:r>
              <a:rPr lang="en-US" b="1" i="0" u="none" strike="noStrike" dirty="0">
                <a:solidFill>
                  <a:srgbClr val="000000"/>
                </a:solidFill>
                <a:effectLst/>
              </a:rPr>
              <a:t>EQUIPOS DIVERSOS DE DESARROLLADORES</a:t>
            </a:r>
          </a:p>
          <a:p>
            <a:pPr marL="342900" indent="-342900">
              <a:buFont typeface="Arial" panose="020B0604020202020204" pitchFamily="34" charset="0"/>
              <a:buChar char="•"/>
            </a:pPr>
            <a:r>
              <a:rPr lang="en-US" b="1" i="0" u="none" strike="noStrike" dirty="0">
                <a:solidFill>
                  <a:srgbClr val="000000"/>
                </a:solidFill>
                <a:effectLst/>
              </a:rPr>
              <a:t>AUDITORÍAS DE SESGO</a:t>
            </a:r>
          </a:p>
          <a:p>
            <a:pPr marL="342900" indent="-342900">
              <a:buFont typeface="Arial" panose="020B0604020202020204" pitchFamily="34" charset="0"/>
              <a:buChar char="•"/>
            </a:pPr>
            <a:r>
              <a:rPr lang="en-US" b="1" i="0" u="none" strike="noStrike" dirty="0">
                <a:solidFill>
                  <a:srgbClr val="000000"/>
                </a:solidFill>
                <a:effectLst/>
              </a:rPr>
              <a:t>DATOS REPRESENTATIVOS DE LA POBLACIÒN GENERAL</a:t>
            </a:r>
          </a:p>
          <a:p>
            <a:pPr marL="342900" indent="-342900">
              <a:buFont typeface="Arial" panose="020B0604020202020204" pitchFamily="34" charset="0"/>
              <a:buChar char="•"/>
            </a:pPr>
            <a:r>
              <a:rPr lang="en-US" b="1" i="0" u="none" strike="noStrike" dirty="0">
                <a:solidFill>
                  <a:srgbClr val="000000"/>
                </a:solidFill>
                <a:effectLst/>
              </a:rPr>
              <a:t>REGULACIONES Y NORMATIVIDADES</a:t>
            </a:r>
          </a:p>
          <a:p>
            <a:pPr marL="342900" indent="-342900">
              <a:buFont typeface="Arial" panose="020B0604020202020204" pitchFamily="34" charset="0"/>
              <a:buChar char="•"/>
            </a:pPr>
            <a:endParaRPr lang="en-US" b="1" i="0" u="none" strike="noStrike" dirty="0">
              <a:solidFill>
                <a:srgbClr val="000000"/>
              </a:solidFill>
              <a:effectLst/>
            </a:endParaRPr>
          </a:p>
          <a:p>
            <a:endParaRPr lang="en-US" b="1" i="0" u="none" strike="noStrike" dirty="0">
              <a:solidFill>
                <a:srgbClr val="000000"/>
              </a:solidFill>
              <a:effectLst/>
            </a:endParaRPr>
          </a:p>
          <a:p>
            <a:r>
              <a:rPr lang="en-US" b="1" i="0" u="none" strike="noStrike" dirty="0">
                <a:solidFill>
                  <a:srgbClr val="000000"/>
                </a:solidFill>
                <a:effectLst/>
              </a:rPr>
              <a:t> </a:t>
            </a:r>
          </a:p>
          <a:p>
            <a:r>
              <a:rPr lang="en-US" b="1" i="0" u="none" strike="noStrike" dirty="0">
                <a:solidFill>
                  <a:srgbClr val="000000"/>
                </a:solidFill>
                <a:effectLst/>
              </a:rPr>
              <a:t> </a:t>
            </a:r>
          </a:p>
          <a:p>
            <a:endParaRPr lang="en-US" b="1" i="0" u="none" strike="noStrike" dirty="0">
              <a:solidFill>
                <a:srgbClr val="000000"/>
              </a:solidFill>
              <a:effectLst/>
            </a:endParaRPr>
          </a:p>
          <a:p>
            <a:r>
              <a:rPr lang="en-US" b="1" i="0" u="none" strike="noStrike" dirty="0">
                <a:solidFill>
                  <a:srgbClr val="000000"/>
                </a:solidFill>
                <a:effectLst/>
              </a:rPr>
              <a:t> </a:t>
            </a:r>
          </a:p>
          <a:p>
            <a:endParaRPr lang="en-US" b="1" i="0" u="none" strike="noStrike" dirty="0">
              <a:solidFill>
                <a:srgbClr val="000000"/>
              </a:solidFill>
              <a:effectLst/>
            </a:endParaRPr>
          </a:p>
          <a:p>
            <a:pPr marL="0" marR="0" lvl="0" indent="0" defTabSz="457200" eaLnBrk="1" fontAlgn="auto" latinLnBrk="0" hangingPunct="1">
              <a:lnSpc>
                <a:spcPct val="100000"/>
              </a:lnSpc>
              <a:spcBef>
                <a:spcPts val="0"/>
              </a:spcBef>
              <a:spcAft>
                <a:spcPts val="0"/>
              </a:spcAft>
              <a:buClrTx/>
              <a:buSzTx/>
              <a:buFontTx/>
              <a:buNone/>
              <a:tabLst/>
              <a:defRPr/>
            </a:pPr>
            <a:r>
              <a:rPr lang="es-ES" b="1" i="0" u="none" strike="noStrike" dirty="0">
                <a:solidFill>
                  <a:srgbClr val="000000"/>
                </a:solidFill>
                <a:effectLst/>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1992158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2D0E3-35E7-6497-5DA1-D26FE29E7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BEDCF-6B2D-556D-B79C-DB8E4992DEA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F33B6DC-5537-4BE6-9D2D-27571E9B9DFD}"/>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1" i="0" u="none" strike="noStrike" dirty="0">
                <a:solidFill>
                  <a:srgbClr val="000000"/>
                </a:solidFill>
                <a:effectLst/>
              </a:rPr>
              <a:t>TRANSPARENCIA Y EXPLICABILIDAD SE REFIEREN AL ALGORITMO Y A LA TOMA DE DECISIONES. SI LA APLICACIONES NO SON TRANSPARENTES Y EXPLICABLES, COMO SE GENERAN LAS RECOMENACIONES Y LOS DIAGNÓSTICOS, NO HABRÁ CONFIANZA DE PACIENTES Y MÉDICOS. INCLUYE COMO INGRESA Y COMO SALE LA INFORMACIÒN Y LA LÓGICA SUBYANCENTE.</a:t>
            </a:r>
          </a:p>
          <a:p>
            <a:pPr marL="0" marR="0" lvl="0" indent="0" defTabSz="457200" eaLnBrk="1" fontAlgn="auto" latinLnBrk="0" hangingPunct="1">
              <a:lnSpc>
                <a:spcPct val="100000"/>
              </a:lnSpc>
              <a:spcBef>
                <a:spcPts val="0"/>
              </a:spcBef>
              <a:spcAft>
                <a:spcPts val="0"/>
              </a:spcAft>
              <a:buClrTx/>
              <a:buSzTx/>
              <a:buFontTx/>
              <a:buNone/>
              <a:tabLst/>
              <a:defRPr/>
            </a:pPr>
            <a:endParaRPr lang="en-US" b="1" i="0" u="none" strike="noStrike" dirty="0">
              <a:solidFill>
                <a:srgbClr val="000000"/>
              </a:solidFill>
              <a:effectLst/>
            </a:endParaRPr>
          </a:p>
          <a:p>
            <a:r>
              <a:rPr lang="en-US" b="1" i="0" u="none" strike="noStrike" dirty="0">
                <a:solidFill>
                  <a:srgbClr val="000000"/>
                </a:solidFill>
                <a:effectLst/>
              </a:rPr>
              <a:t>CLARIDAD/ACCESIBILIDAD A PROCESOS Y RESULTADOS. </a:t>
            </a:r>
          </a:p>
          <a:p>
            <a:r>
              <a:rPr lang="es-ES" b="1" i="0" u="none" strike="noStrike" dirty="0">
                <a:solidFill>
                  <a:srgbClr val="000000"/>
                </a:solidFill>
                <a:effectLst/>
              </a:rPr>
              <a:t> </a:t>
            </a:r>
          </a:p>
          <a:p>
            <a:r>
              <a:rPr lang="es-E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3757143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1228-E393-E071-21F2-1FE848023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10C70-8977-46B9-53E6-91A9DABBBB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A3F716A-8AC6-742F-A038-513D0C156E64}"/>
              </a:ext>
            </a:extLst>
          </p:cNvPr>
          <p:cNvSpPr>
            <a:spLocks noGrp="1"/>
          </p:cNvSpPr>
          <p:nvPr>
            <p:ph type="body" idx="1"/>
          </p:nvPr>
        </p:nvSpPr>
        <p:spPr/>
        <p:txBody>
          <a:bodyPr/>
          <a:lstStyle/>
          <a:p>
            <a:r>
              <a:rPr lang="en-US" b="1" i="0" u="none" strike="noStrike" dirty="0">
                <a:solidFill>
                  <a:srgbClr val="000000"/>
                </a:solidFill>
                <a:effectLst/>
              </a:rPr>
              <a:t>CAJA NEGRA: FALTA DE TRANSPARENCIA DE MUCHOS MODELOS DE IA, ESPECIALMENTE LOS DE APRENDIZAJE PROFUNDO. LOS RESULTADOS SON PRECISOS Y EFECTIVOS, EL PROCESO ES OPACO Y DIFÍCIL DE INTERPRETAR. LAS REDES NEURONALES PROFUNDAS BUENAS RECONOCIENDO IMÁGENES Y LENGUAJE, PERO NO SE SABE COMO TOMAN LAS DECISIONES. </a:t>
            </a:r>
          </a:p>
          <a:p>
            <a:r>
              <a:rPr lang="en-US" b="1" i="0" u="none" strike="noStrike" dirty="0">
                <a:solidFill>
                  <a:srgbClr val="000000"/>
                </a:solidFill>
                <a:effectLst/>
              </a:rPr>
              <a:t> </a:t>
            </a:r>
          </a:p>
          <a:p>
            <a:r>
              <a:rPr lang="es-ES" b="1" i="0" u="none" strike="noStrike" dirty="0">
                <a:solidFill>
                  <a:srgbClr val="000000"/>
                </a:solidFill>
                <a:effectLst/>
              </a:rPr>
              <a:t> </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121965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3D1AB-0EF8-123E-2BD4-96CAB2CE7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8EA016-269A-F1AE-F43C-5265D7F6814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339BD4F-8B05-21DB-0E00-2B10A2B4F448}"/>
              </a:ext>
            </a:extLst>
          </p:cNvPr>
          <p:cNvSpPr>
            <a:spLocks noGrp="1"/>
          </p:cNvSpPr>
          <p:nvPr>
            <p:ph type="body" idx="1"/>
          </p:nvPr>
        </p:nvSpPr>
        <p:spPr/>
        <p:txBody>
          <a:bodyPr/>
          <a:lstStyle/>
          <a:p>
            <a:r>
              <a:rPr lang="es-ES" b="1" i="0" u="none" strike="noStrike" dirty="0">
                <a:solidFill>
                  <a:srgbClr val="000000"/>
                </a:solidFill>
                <a:effectLst/>
              </a:rPr>
              <a:t>COMO TRABAJAN LAS REDES NEURONALES ARTIFICIALES, RESPONSABES DEL EFECTO DE CAJA NEGRA.</a:t>
            </a:r>
            <a:endParaRPr lang="en-CO"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3204010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93635-11FA-35B0-3241-FF323F0145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7F8B1-ED7C-65C8-44EE-C6840A47FF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469BA3B-DA4E-508C-DFCD-053EA8018A62}"/>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QUIEN RESPONDE: MARCO CLARO DE RESPONSABILIDADES DE LOS DESARROLLADORES, LAS INSTITUCIONES, LOS MÉDICOS.</a:t>
            </a:r>
            <a:r>
              <a:rPr lang="en-US" b="1" i="0" u="none" strike="noStrike" dirty="0">
                <a:solidFill>
                  <a:srgbClr val="000000"/>
                </a:solidFill>
                <a:effectLst/>
              </a:rPr>
              <a:t> </a:t>
            </a:r>
            <a:r>
              <a:rPr lang="en-CO" sz="2400" kern="100" dirty="0">
                <a:effectLst/>
                <a:latin typeface="Times New Roman" panose="02020603050405020304" pitchFamily="18" charset="0"/>
                <a:ea typeface="Aptos" panose="020B0004020202020204" pitchFamily="34" charset="0"/>
                <a:cs typeface="Times New Roman" panose="02020603050405020304" pitchFamily="18" charset="0"/>
              </a:rPr>
              <a:t>USO RESPONS</a:t>
            </a:r>
            <a:r>
              <a:rPr lang="en-US" sz="2400" kern="100" dirty="0">
                <a:effectLst/>
                <a:latin typeface="Times New Roman" panose="02020603050405020304" pitchFamily="18" charset="0"/>
                <a:ea typeface="Aptos" panose="020B0004020202020204" pitchFamily="34" charset="0"/>
                <a:cs typeface="Times New Roman" panose="02020603050405020304" pitchFamily="18" charset="0"/>
              </a:rPr>
              <a:t>I</a:t>
            </a:r>
            <a:r>
              <a:rPr lang="en-CO" sz="2400" kern="100" dirty="0">
                <a:effectLst/>
                <a:latin typeface="Times New Roman" panose="02020603050405020304" pitchFamily="18" charset="0"/>
                <a:ea typeface="Aptos" panose="020B0004020202020204" pitchFamily="34" charset="0"/>
                <a:cs typeface="Times New Roman" panose="02020603050405020304" pitchFamily="18" charset="0"/>
              </a:rPr>
              <a:t>BLE: SE TOMAN DECISIONS QUE AFECTAN LA VIDA Y LA PRIVACIDAD DE INDIVIDUOS Y SUS FAMILIAS. </a:t>
            </a:r>
          </a:p>
          <a:p>
            <a:endParaRPr lang="en-US" b="1" i="0" u="none" strike="noStrike" dirty="0">
              <a:solidFill>
                <a:srgbClr val="000000"/>
              </a:solidFill>
              <a:effectLst/>
            </a:endParaRPr>
          </a:p>
          <a:p>
            <a:r>
              <a:rPr lang="en-US" b="0" i="0" u="none" strike="noStrike" dirty="0">
                <a:solidFill>
                  <a:srgbClr val="000000"/>
                </a:solidFill>
                <a:effectLst/>
              </a:rPr>
              <a:t>DESARROLLADORES Y USUARIOS DEBEN SER RESPONSABLES DE LOS EFECTOS SOBE LAS PERSONAS Y LA SOCIEDAD. DEBEN RESPONDER POR SUS CONSECUENCIAS</a:t>
            </a:r>
            <a:r>
              <a:rPr lang="en-US" b="1" i="0" u="none" strike="noStrike" dirty="0">
                <a:solidFill>
                  <a:srgbClr val="000000"/>
                </a:solidFill>
                <a:effectLst/>
              </a:rPr>
              <a:t>. </a:t>
            </a:r>
          </a:p>
          <a:p>
            <a:endParaRPr lang="en-US" b="1" i="0" u="none" strike="noStrike" dirty="0">
              <a:solidFill>
                <a:srgbClr val="000000"/>
              </a:solidFill>
              <a:effectLst/>
            </a:endParaRPr>
          </a:p>
          <a:p>
            <a:endParaRPr lang="en-CO" dirty="0"/>
          </a:p>
        </p:txBody>
      </p:sp>
    </p:spTree>
    <p:extLst>
      <p:ext uri="{BB962C8B-B14F-4D97-AF65-F5344CB8AC3E}">
        <p14:creationId xmlns:p14="http://schemas.microsoft.com/office/powerpoint/2010/main" val="22216469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mj-lt"/>
              <a:buAutoNum type="arabicPeriod"/>
            </a:pPr>
            <a:r>
              <a:rPr lang="en-US" sz="1800" dirty="0">
                <a:effectLst/>
                <a:latin typeface="Times New Roman" panose="02020603050405020304" pitchFamily="18" charset="0"/>
                <a:ea typeface="Aptos" panose="020B0004020202020204" pitchFamily="34" charset="0"/>
              </a:rPr>
              <a:t>INTEGRACIÓN SIGNIFICA QUE LA IA SE DEBE INCORPORAR BUSCANDO MEJORAR LA EFICIENCIA. </a:t>
            </a:r>
          </a:p>
          <a:p>
            <a:pPr marL="342900" indent="-342900">
              <a:buFont typeface="+mj-lt"/>
              <a:buAutoNum type="arabicPeriod"/>
            </a:pPr>
            <a:r>
              <a:rPr lang="en-US" sz="1800" dirty="0">
                <a:effectLst/>
                <a:latin typeface="Times New Roman" panose="02020603050405020304" pitchFamily="18" charset="0"/>
              </a:rPr>
              <a:t>RECURSOS COMPUTACIONALES IN SITU  EN LA NUBE</a:t>
            </a:r>
          </a:p>
          <a:p>
            <a:pPr marL="342900" indent="-342900">
              <a:buFont typeface="+mj-lt"/>
              <a:buAutoNum type="arabicPeriod"/>
            </a:pPr>
            <a:r>
              <a:rPr lang="en-US" sz="1800" dirty="0">
                <a:effectLst/>
                <a:latin typeface="Times New Roman" panose="02020603050405020304" pitchFamily="18" charset="0"/>
              </a:rPr>
              <a:t>CALIDAD Y PERTINENCIA DEL DATO</a:t>
            </a:r>
          </a:p>
          <a:p>
            <a:pPr marL="342900" indent="-342900">
              <a:buFont typeface="+mj-lt"/>
              <a:buAutoNum type="arabicPeriod"/>
            </a:pPr>
            <a:r>
              <a:rPr lang="en-US" sz="1800" dirty="0">
                <a:effectLst/>
                <a:latin typeface="Times New Roman" panose="02020603050405020304" pitchFamily="18" charset="0"/>
              </a:rPr>
              <a:t>VALIDACIÒN: FALTA VALIDACIÒN ROBUSTA</a:t>
            </a:r>
          </a:p>
          <a:p>
            <a:pPr marL="342900" indent="-342900">
              <a:buFont typeface="+mj-lt"/>
              <a:buAutoNum type="arabicPeriod"/>
            </a:pPr>
            <a:r>
              <a:rPr lang="en-US" sz="1800" dirty="0">
                <a:effectLst/>
                <a:latin typeface="Times New Roman" panose="02020603050405020304" pitchFamily="18" charset="0"/>
              </a:rPr>
              <a:t>PÉRDIDA DE TRABAJOS</a:t>
            </a:r>
          </a:p>
          <a:p>
            <a:pPr marL="342900" marR="0" lvl="0" indent="-342900" defTabSz="45720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Times New Roman" panose="02020603050405020304" pitchFamily="18" charset="0"/>
              </a:rPr>
              <a:t>BUROCRACIA DIGITAL: MILLONES DE BURÓCRATAS DIGITALES TOMARÁN DECISIONES QUE AFECTARÁN A LAS PERSONAS. PRÉSTAMOS, CUPOR PARA EDUCACIÓN, ASIGNACIÓN DE SEGUROS, ETC. </a:t>
            </a:r>
            <a:r>
              <a:rPr lang="es-E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effectLst/>
              <a:latin typeface="Times New Roman" panose="02020603050405020304" pitchFamily="18" charset="0"/>
            </a:endParaRPr>
          </a:p>
          <a:p>
            <a:pPr marL="342900" indent="-342900">
              <a:buFont typeface="+mj-lt"/>
              <a:buAutoNum type="arabicPeriod"/>
            </a:pPr>
            <a:r>
              <a:rPr lang="en-US" sz="1800" dirty="0">
                <a:effectLst/>
                <a:latin typeface="Times New Roman" panose="02020603050405020304" pitchFamily="18" charset="0"/>
              </a:rPr>
              <a:t>CONSUMO DE ENERGÍA, EFECTO INVERNADERO, RECUPERACIÒN DE CENTRALES NUCLEARES. </a:t>
            </a:r>
            <a:endParaRPr lang="en-CO" dirty="0"/>
          </a:p>
        </p:txBody>
      </p:sp>
    </p:spTree>
    <p:extLst>
      <p:ext uri="{BB962C8B-B14F-4D97-AF65-F5344CB8AC3E}">
        <p14:creationId xmlns:p14="http://schemas.microsoft.com/office/powerpoint/2010/main" val="1482721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Helvetica Neue" panose="02000503000000020004" pitchFamily="2" charset="0"/>
              </a:rPr>
              <a:t>COLOMBIA MARCO ÉTICO VOLUNTARIO, MARZO 2021 POR LLAMADO DE LA ONU, PIONERO EN AL. </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Helvetica Neue" panose="02000503000000020004" pitchFamily="2" charset="0"/>
              </a:rPr>
              <a:t>EN AGOSTO/2024 LA CORTE CONSTITUCIONAL Y EL CONSEJO SUPERIOR DE LA JUDICATURA APOYARON EL USO RESPONSIBLE Y SEGURO DE LA IA EN ÑA GESTIÓN ADMINISTRATIVA Y JUDICIAL, Y EN LA CORRECCIÒN Y SÍNTESIS DE TEXTOS.</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Helvetica Neue" panose="02000503000000020004" pitchFamily="2" charset="0"/>
              </a:rPr>
              <a:t>EN JULIO 2024 BRASIL LE PROHIBIÓ A META ENTRENAR SUS IA UTILIZANDO DATOS LOS LOS USUARIOS DE SUS SERVICIOS COMO INSTAGRAM Y FACEBOOK. MESSENGER Y WHTASAPP NO PUEDEN UTILIZARSE POR QUE ESTÁN ENCRIPTADOS. </a:t>
            </a: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effectLst/>
                <a:latin typeface="Helvetica Neue" panose="02000503000000020004" pitchFamily="2" charset="0"/>
              </a:rPr>
              <a:t>EEUU: NO HAY UNA REGULACIÓN FEDERAL EXAUSTIVA. HAY LEYES DE APLICACIÒN LIMITADA, COMO EN LA AVIACIÓN Y EN EL DEPARTAMENTO DE DEFENSA. LA CASA BLANCA EMITIÓ UNA </a:t>
            </a:r>
            <a:r>
              <a:rPr lang="en-US" b="1" dirty="0">
                <a:effectLst/>
                <a:latin typeface="Helvetica Neue" panose="02000503000000020004" pitchFamily="2" charset="0"/>
              </a:rPr>
              <a:t>DECLARACIÓN DE DERECHOS DE IA </a:t>
            </a:r>
            <a:r>
              <a:rPr lang="en-US" dirty="0">
                <a:effectLst/>
                <a:latin typeface="Helvetica Neue" panose="02000503000000020004" pitchFamily="2" charset="0"/>
              </a:rPr>
              <a:t>NO VINCULANTE. THE US OFFICE FOR CIVIL RIGHTS EN ABRIL 2024 CREÓ UNA NORMAL BAJO LA AFFORDABLE CARE ACT QUE PROTEGE CONTRA TODA DISCRIMINACIÒN ALGORÍTMICA EN LA SALUD; NO ES SOLO PARA LA IA. EL GOBIERNO AMERICANO Y EMPRESAS LÍDERES EN EL SECTOR  IMPLEMENTARON UNA ETIQUETA AUTOMÁTICA VISIBLE EN EL CONTENIDO Y EN LA METADA CUANDO SE UTILIZA IA, PARA GARANTIZAR TRAZABILIDD Y TRANSPARENCIA. NO APLICA PARA LO CONTENIDOS PERSONALES. EL PROPYECTOSB 1047 ERA UNA PROPUESTA DE LEGISLACIÒN DEL SENADO DE CALIFORNIA PARA REGULAR LA IA. FUE VETADA POR EL GOBERNADOR. 32 DE LAS 50 EMPRESAS DE IA MÁS GRANDES DEL MUNDO ESTÁN EN CALIFORNIA.</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 </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CO" dirty="0"/>
          </a:p>
        </p:txBody>
      </p:sp>
    </p:spTree>
    <p:extLst>
      <p:ext uri="{BB962C8B-B14F-4D97-AF65-F5344CB8AC3E}">
        <p14:creationId xmlns:p14="http://schemas.microsoft.com/office/powerpoint/2010/main" val="1982042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3CAE-D977-5721-7DDD-163EDAF52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135A8F-DFF8-F42E-7461-F1E806A313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5D248F-BB0D-520A-234B-675AFE5622E4}"/>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EUROPA COMO BRASIL LE CERRÓ EL PASO A META. EL 1 DE AGOSTO DEL 2024 APROBÓ EL ACT 1, PRIMER PROYECTO DE REGULACIÓN DE LA IA EN EL MUNDO. </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Europa, </a:t>
            </a:r>
            <a:r>
              <a:rPr lang="en-US" dirty="0" err="1">
                <a:effectLst/>
                <a:latin typeface="Helvetica Neue" panose="02000503000000020004" pitchFamily="2" charset="0"/>
              </a:rPr>
              <a:t>bloque</a:t>
            </a:r>
            <a:r>
              <a:rPr lang="en-US" dirty="0">
                <a:effectLst/>
                <a:latin typeface="Helvetica Neue" panose="02000503000000020004" pitchFamily="2" charset="0"/>
              </a:rPr>
              <a:t> que </a:t>
            </a:r>
            <a:r>
              <a:rPr lang="en-US" dirty="0" err="1">
                <a:effectLst/>
                <a:latin typeface="Helvetica Neue" panose="02000503000000020004" pitchFamily="2" charset="0"/>
              </a:rPr>
              <a:t>abandera</a:t>
            </a:r>
            <a:r>
              <a:rPr lang="en-US" dirty="0">
                <a:effectLst/>
                <a:latin typeface="Helvetica Neue" panose="02000503000000020004" pitchFamily="2" charset="0"/>
              </a:rPr>
              <a:t> un </a:t>
            </a:r>
            <a:r>
              <a:rPr lang="en-US" dirty="0" err="1">
                <a:effectLst/>
                <a:latin typeface="Helvetica Neue" panose="02000503000000020004" pitchFamily="2" charset="0"/>
              </a:rPr>
              <a:t>movimiento</a:t>
            </a:r>
            <a:r>
              <a:rPr lang="en-US" dirty="0">
                <a:effectLst/>
                <a:latin typeface="Helvetica Neue" panose="02000503000000020004" pitchFamily="2" charset="0"/>
              </a:rPr>
              <a:t> </a:t>
            </a:r>
            <a:r>
              <a:rPr lang="en-US" dirty="0" err="1">
                <a:effectLst/>
                <a:latin typeface="Helvetica Neue" panose="02000503000000020004" pitchFamily="2" charset="0"/>
              </a:rPr>
              <a:t>firme</a:t>
            </a:r>
            <a:r>
              <a:rPr lang="en-US" dirty="0">
                <a:effectLst/>
                <a:latin typeface="Helvetica Neue" panose="02000503000000020004" pitchFamily="2" charset="0"/>
              </a:rPr>
              <a:t> y,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opinión</a:t>
            </a:r>
            <a:r>
              <a:rPr lang="en-US" dirty="0">
                <a:effectLst/>
                <a:latin typeface="Helvetica Neue" panose="02000503000000020004" pitchFamily="2" charset="0"/>
              </a:rPr>
              <a:t> de </a:t>
            </a:r>
            <a:r>
              <a:rPr lang="en-US" dirty="0" err="1">
                <a:effectLst/>
                <a:latin typeface="Helvetica Neue" panose="02000503000000020004" pitchFamily="2" charset="0"/>
              </a:rPr>
              <a:t>muchos</a:t>
            </a:r>
            <a:r>
              <a:rPr lang="en-US" dirty="0">
                <a:effectLst/>
                <a:latin typeface="Helvetica Neue" panose="02000503000000020004" pitchFamily="2" charset="0"/>
              </a:rPr>
              <a:t>, </a:t>
            </a:r>
            <a:r>
              <a:rPr lang="en-US" dirty="0" err="1">
                <a:effectLst/>
                <a:latin typeface="Helvetica Neue" panose="02000503000000020004" pitchFamily="2" charset="0"/>
              </a:rPr>
              <a:t>restrictivo</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materia</a:t>
            </a:r>
            <a:r>
              <a:rPr lang="en-US" dirty="0">
                <a:effectLst/>
                <a:latin typeface="Helvetica Neue" panose="02000503000000020004" pitchFamily="2" charset="0"/>
              </a:rPr>
              <a:t> de </a:t>
            </a:r>
            <a:r>
              <a:rPr lang="en-US" dirty="0" err="1">
                <a:effectLst/>
                <a:latin typeface="Helvetica Neue" panose="02000503000000020004" pitchFamily="2" charset="0"/>
              </a:rPr>
              <a:t>regulación</a:t>
            </a:r>
            <a:r>
              <a:rPr lang="en-US" dirty="0">
                <a:effectLst/>
                <a:latin typeface="Helvetica Neue" panose="02000503000000020004" pitchFamily="2" charset="0"/>
              </a:rPr>
              <a:t> y control de la IA. Europa también le </a:t>
            </a:r>
            <a:r>
              <a:rPr lang="en-US" dirty="0" err="1">
                <a:effectLst/>
                <a:latin typeface="Helvetica Neue" panose="02000503000000020004" pitchFamily="2" charset="0"/>
              </a:rPr>
              <a:t>cerró</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paso a Meta. Antes de </a:t>
            </a:r>
            <a:r>
              <a:rPr lang="en-US" dirty="0" err="1">
                <a:effectLst/>
                <a:latin typeface="Helvetica Neue" panose="02000503000000020004" pitchFamily="2" charset="0"/>
              </a:rPr>
              <a:t>salir</a:t>
            </a:r>
            <a:r>
              <a:rPr lang="en-US" dirty="0">
                <a:effectLst/>
                <a:latin typeface="Helvetica Neue" panose="02000503000000020004" pitchFamily="2" charset="0"/>
              </a:rPr>
              <a:t> la </a:t>
            </a:r>
            <a:r>
              <a:rPr lang="en-US" dirty="0" err="1">
                <a:effectLst/>
                <a:latin typeface="Helvetica Neue" panose="02000503000000020004" pitchFamily="2" charset="0"/>
              </a:rPr>
              <a:t>nueva</a:t>
            </a:r>
            <a:r>
              <a:rPr lang="en-US" dirty="0">
                <a:effectLst/>
                <a:latin typeface="Helvetica Neue" panose="02000503000000020004" pitchFamily="2" charset="0"/>
              </a:rPr>
              <a:t> </a:t>
            </a:r>
            <a:r>
              <a:rPr lang="en-US" dirty="0" err="1">
                <a:effectLst/>
                <a:latin typeface="Helvetica Neue" panose="02000503000000020004" pitchFamily="2" charset="0"/>
              </a:rPr>
              <a:t>política</a:t>
            </a:r>
            <a:r>
              <a:rPr lang="en-US" dirty="0">
                <a:effectLst/>
                <a:latin typeface="Helvetica Neue" panose="02000503000000020004" pitchFamily="2" charset="0"/>
              </a:rPr>
              <a:t> de </a:t>
            </a:r>
            <a:r>
              <a:rPr lang="en-US" dirty="0" err="1">
                <a:effectLst/>
                <a:latin typeface="Helvetica Neue" panose="02000503000000020004" pitchFamily="2" charset="0"/>
              </a:rPr>
              <a:t>privacidad</a:t>
            </a:r>
            <a:r>
              <a:rPr lang="en-US" dirty="0">
                <a:effectLst/>
                <a:latin typeface="Helvetica Neue" panose="02000503000000020004" pitchFamily="2" charset="0"/>
              </a:rPr>
              <a:t>, la Comisión </a:t>
            </a:r>
            <a:r>
              <a:rPr lang="en-US" dirty="0" err="1">
                <a:effectLst/>
                <a:latin typeface="Helvetica Neue" panose="02000503000000020004" pitchFamily="2" charset="0"/>
              </a:rPr>
              <a:t>Irlandesa</a:t>
            </a:r>
            <a:r>
              <a:rPr lang="en-US" dirty="0">
                <a:effectLst/>
                <a:latin typeface="Helvetica Neue" panose="02000503000000020004" pitchFamily="2" charset="0"/>
              </a:rPr>
              <a:t> de </a:t>
            </a:r>
            <a:r>
              <a:rPr lang="en-US" dirty="0" err="1">
                <a:effectLst/>
                <a:latin typeface="Helvetica Neue" panose="02000503000000020004" pitchFamily="2" charset="0"/>
              </a:rPr>
              <a:t>Protección</a:t>
            </a:r>
            <a:r>
              <a:rPr lang="en-US" dirty="0">
                <a:effectLst/>
                <a:latin typeface="Helvetica Neue" panose="02000503000000020004" pitchFamily="2" charset="0"/>
              </a:rPr>
              <a:t> de Datos, </a:t>
            </a:r>
            <a:r>
              <a:rPr lang="en-US" dirty="0" err="1">
                <a:effectLst/>
                <a:latin typeface="Helvetica Neue" panose="02000503000000020004" pitchFamily="2" charset="0"/>
              </a:rPr>
              <a:t>el</a:t>
            </a:r>
            <a:r>
              <a:rPr lang="en-US" dirty="0">
                <a:effectLst/>
                <a:latin typeface="Helvetica Neue" panose="02000503000000020004" pitchFamily="2" charset="0"/>
              </a:rPr>
              <a:t> 14 de </a:t>
            </a:r>
            <a:r>
              <a:rPr lang="en-US" dirty="0" err="1">
                <a:effectLst/>
                <a:latin typeface="Helvetica Neue" panose="02000503000000020004" pitchFamily="2" charset="0"/>
              </a:rPr>
              <a:t>junio</a:t>
            </a:r>
            <a:r>
              <a:rPr lang="en-US" dirty="0">
                <a:effectLst/>
                <a:latin typeface="Helvetica Neue" panose="02000503000000020004" pitchFamily="2" charset="0"/>
              </a:rPr>
              <a:t>, </a:t>
            </a:r>
            <a:r>
              <a:rPr lang="en-US" dirty="0" err="1">
                <a:effectLst/>
                <a:latin typeface="Helvetica Neue" panose="02000503000000020004" pitchFamily="2" charset="0"/>
              </a:rPr>
              <a:t>celebró</a:t>
            </a:r>
            <a:r>
              <a:rPr lang="en-US" dirty="0">
                <a:effectLst/>
                <a:latin typeface="Helvetica Neue" panose="02000503000000020004" pitchFamily="2" charset="0"/>
              </a:rPr>
              <a:t> la </a:t>
            </a:r>
            <a:r>
              <a:rPr lang="en-US" dirty="0" err="1">
                <a:effectLst/>
                <a:latin typeface="Helvetica Neue" panose="02000503000000020004" pitchFamily="2" charset="0"/>
              </a:rPr>
              <a:t>decisión</a:t>
            </a:r>
            <a:r>
              <a:rPr lang="en-US" dirty="0">
                <a:effectLst/>
                <a:latin typeface="Helvetica Neue" panose="02000503000000020004" pitchFamily="2" charset="0"/>
              </a:rPr>
              <a:t> de Meta de </a:t>
            </a:r>
            <a:r>
              <a:rPr lang="en-US" dirty="0" err="1">
                <a:effectLst/>
                <a:latin typeface="Helvetica Neue" panose="02000503000000020004" pitchFamily="2" charset="0"/>
              </a:rPr>
              <a:t>pausar</a:t>
            </a:r>
            <a:r>
              <a:rPr lang="en-US" dirty="0">
                <a:effectLst/>
                <a:latin typeface="Helvetica Neue" panose="02000503000000020004" pitchFamily="2" charset="0"/>
              </a:rPr>
              <a:t> sus planes para </a:t>
            </a:r>
            <a:r>
              <a:rPr lang="en-US" dirty="0" err="1">
                <a:effectLst/>
                <a:latin typeface="Helvetica Neue" panose="02000503000000020004" pitchFamily="2" charset="0"/>
              </a:rPr>
              <a:t>entrenar</a:t>
            </a:r>
            <a:r>
              <a:rPr lang="en-US" dirty="0">
                <a:effectLst/>
                <a:latin typeface="Helvetica Neue" panose="02000503000000020004" pitchFamily="2" charset="0"/>
              </a:rPr>
              <a:t> </a:t>
            </a:r>
            <a:r>
              <a:rPr lang="en-US" dirty="0" err="1">
                <a:effectLst/>
                <a:latin typeface="Helvetica Neue" panose="02000503000000020004" pitchFamily="2" charset="0"/>
              </a:rPr>
              <a:t>su</a:t>
            </a:r>
            <a:r>
              <a:rPr lang="en-US" dirty="0">
                <a:effectLst/>
                <a:latin typeface="Helvetica Neue" panose="02000503000000020004" pitchFamily="2" charset="0"/>
              </a:rPr>
              <a:t> </a:t>
            </a:r>
            <a:r>
              <a:rPr lang="en-US" dirty="0" err="1">
                <a:effectLst/>
                <a:latin typeface="Helvetica Neue" panose="02000503000000020004" pitchFamily="2" charset="0"/>
              </a:rPr>
              <a:t>modelo</a:t>
            </a:r>
            <a:r>
              <a:rPr lang="en-US" dirty="0">
                <a:effectLst/>
                <a:latin typeface="Helvetica Neue" panose="02000503000000020004" pitchFamily="2" charset="0"/>
              </a:rPr>
              <a:t> de </a:t>
            </a:r>
            <a:r>
              <a:rPr lang="en-US" dirty="0" err="1">
                <a:effectLst/>
                <a:latin typeface="Helvetica Neue" panose="02000503000000020004" pitchFamily="2" charset="0"/>
              </a:rPr>
              <a:t>lenguaje</a:t>
            </a:r>
            <a:r>
              <a:rPr lang="en-US" dirty="0">
                <a:effectLst/>
                <a:latin typeface="Helvetica Neue" panose="02000503000000020004" pitchFamily="2" charset="0"/>
              </a:rPr>
              <a:t> de gran </a:t>
            </a:r>
            <a:r>
              <a:rPr lang="en-US" dirty="0" err="1">
                <a:effectLst/>
                <a:latin typeface="Helvetica Neue" panose="02000503000000020004" pitchFamily="2" charset="0"/>
              </a:rPr>
              <a:t>tamaño</a:t>
            </a:r>
            <a:r>
              <a:rPr lang="en-US" dirty="0">
                <a:effectLst/>
                <a:latin typeface="Helvetica Neue" panose="02000503000000020004" pitchFamily="2" charset="0"/>
              </a:rPr>
              <a:t> con </a:t>
            </a:r>
            <a:r>
              <a:rPr lang="en-US" dirty="0" err="1">
                <a:effectLst/>
                <a:latin typeface="Helvetica Neue" panose="02000503000000020004" pitchFamily="2" charset="0"/>
              </a:rPr>
              <a:t>información</a:t>
            </a:r>
            <a:r>
              <a:rPr lang="en-US" dirty="0">
                <a:effectLst/>
                <a:latin typeface="Helvetica Neue" panose="02000503000000020004" pitchFamily="2" charset="0"/>
              </a:rPr>
              <a:t> de </a:t>
            </a:r>
            <a:r>
              <a:rPr lang="en-US" dirty="0" err="1">
                <a:effectLst/>
                <a:latin typeface="Helvetica Neue" panose="02000503000000020004" pitchFamily="2" charset="0"/>
              </a:rPr>
              <a:t>usuarios</a:t>
            </a:r>
            <a:r>
              <a:rPr lang="en-US" dirty="0">
                <a:effectLst/>
                <a:latin typeface="Helvetica Neue" panose="02000503000000020004" pitchFamily="2" charset="0"/>
              </a:rPr>
              <a:t> de la Unión Europea </a:t>
            </a:r>
            <a:r>
              <a:rPr lang="en-US" dirty="0" err="1">
                <a:effectLst/>
                <a:latin typeface="Helvetica Neue" panose="02000503000000020004" pitchFamily="2" charset="0"/>
              </a:rPr>
              <a:t>tras</a:t>
            </a:r>
            <a:r>
              <a:rPr lang="en-US" dirty="0">
                <a:effectLst/>
                <a:latin typeface="Helvetica Neue" panose="02000503000000020004" pitchFamily="2" charset="0"/>
              </a:rPr>
              <a:t> las </a:t>
            </a:r>
            <a:r>
              <a:rPr lang="en-US" dirty="0" err="1">
                <a:effectLst/>
                <a:latin typeface="Helvetica Neue" panose="02000503000000020004" pitchFamily="2" charset="0"/>
              </a:rPr>
              <a:t>conversaciones</a:t>
            </a:r>
            <a:r>
              <a:rPr lang="en-US" dirty="0">
                <a:effectLst/>
                <a:latin typeface="Helvetica Neue" panose="02000503000000020004" pitchFamily="2" charset="0"/>
              </a:rPr>
              <a:t> con la </a:t>
            </a:r>
            <a:r>
              <a:rPr lang="en-US" dirty="0" err="1">
                <a:effectLst/>
                <a:latin typeface="Helvetica Neue" panose="02000503000000020004" pitchFamily="2" charset="0"/>
              </a:rPr>
              <a:t>empresa</a:t>
            </a:r>
            <a:r>
              <a:rPr lang="en-US" dirty="0">
                <a:effectLst/>
                <a:latin typeface="Helvetica Neue" panose="02000503000000020004" pitchFamily="2" charset="0"/>
              </a:rPr>
              <a:t>. La </a:t>
            </a:r>
            <a:r>
              <a:rPr lang="en-US" dirty="0" err="1">
                <a:effectLst/>
                <a:latin typeface="Helvetica Neue" panose="02000503000000020004" pitchFamily="2" charset="0"/>
              </a:rPr>
              <a:t>entidad</a:t>
            </a:r>
            <a:r>
              <a:rPr lang="en-US" dirty="0">
                <a:effectLst/>
                <a:latin typeface="Helvetica Neue" panose="02000503000000020004" pitchFamily="2" charset="0"/>
              </a:rPr>
              <a:t> </a:t>
            </a:r>
            <a:r>
              <a:rPr lang="en-US" dirty="0" err="1">
                <a:effectLst/>
                <a:latin typeface="Helvetica Neue" panose="02000503000000020004" pitchFamily="2" charset="0"/>
              </a:rPr>
              <a:t>regulatoria</a:t>
            </a:r>
            <a:r>
              <a:rPr lang="en-US" dirty="0">
                <a:effectLst/>
                <a:latin typeface="Helvetica Neue" panose="02000503000000020004" pitchFamily="2" charset="0"/>
              </a:rPr>
              <a:t> del </a:t>
            </a:r>
            <a:r>
              <a:rPr lang="en-US" dirty="0" err="1">
                <a:effectLst/>
                <a:latin typeface="Helvetica Neue" panose="02000503000000020004" pitchFamily="2" charset="0"/>
              </a:rPr>
              <a:t>continente</a:t>
            </a:r>
            <a:r>
              <a:rPr lang="en-US" dirty="0">
                <a:effectLst/>
                <a:latin typeface="Helvetica Neue" panose="02000503000000020004" pitchFamily="2" charset="0"/>
              </a:rPr>
              <a:t> </a:t>
            </a:r>
            <a:r>
              <a:rPr lang="en-US" dirty="0" err="1">
                <a:effectLst/>
                <a:latin typeface="Helvetica Neue" panose="02000503000000020004" pitchFamily="2" charset="0"/>
              </a:rPr>
              <a:t>europeo</a:t>
            </a:r>
            <a:r>
              <a:rPr lang="en-US" dirty="0">
                <a:effectLst/>
                <a:latin typeface="Helvetica Neue" panose="02000503000000020004" pitchFamily="2" charset="0"/>
              </a:rPr>
              <a:t> es la </a:t>
            </a:r>
            <a:r>
              <a:rPr lang="en-US" dirty="0" err="1">
                <a:effectLst/>
                <a:latin typeface="Helvetica Neue" panose="02000503000000020004" pitchFamily="2" charset="0"/>
              </a:rPr>
              <a:t>primera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tomar</a:t>
            </a:r>
            <a:r>
              <a:rPr lang="en-US" dirty="0">
                <a:effectLst/>
                <a:latin typeface="Helvetica Neue" panose="02000503000000020004" pitchFamily="2" charset="0"/>
              </a:rPr>
              <a:t> cartas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asunto</a:t>
            </a:r>
            <a:r>
              <a:rPr lang="en-US" dirty="0">
                <a:effectLst/>
                <a:latin typeface="Helvetica Neue" panose="02000503000000020004" pitchFamily="2" charset="0"/>
              </a:rPr>
              <a:t> con la </a:t>
            </a:r>
            <a:r>
              <a:rPr lang="en-US" dirty="0" err="1">
                <a:effectLst/>
                <a:latin typeface="Helvetica Neue" panose="02000503000000020004" pitchFamily="2" charset="0"/>
              </a:rPr>
              <a:t>aprobación</a:t>
            </a:r>
            <a:r>
              <a:rPr lang="en-US" dirty="0">
                <a:effectLst/>
                <a:latin typeface="Helvetica Neue" panose="02000503000000020004" pitchFamily="2" charset="0"/>
              </a:rPr>
              <a:t> de la </a:t>
            </a:r>
            <a:r>
              <a:rPr lang="en-US" dirty="0" err="1">
                <a:effectLst/>
                <a:latin typeface="Helvetica Neue" panose="02000503000000020004" pitchFamily="2" charset="0"/>
              </a:rPr>
              <a:t>primera</a:t>
            </a:r>
            <a:r>
              <a:rPr lang="en-US" dirty="0">
                <a:effectLst/>
                <a:latin typeface="Helvetica Neue" panose="02000503000000020004" pitchFamily="2" charset="0"/>
              </a:rPr>
              <a:t> ley de IA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mundo</a:t>
            </a:r>
            <a:r>
              <a:rPr lang="en-US" dirty="0">
                <a:effectLst/>
                <a:latin typeface="Helvetica Neue" panose="02000503000000020004" pitchFamily="2" charset="0"/>
              </a:rPr>
              <a:t>, que </a:t>
            </a:r>
            <a:r>
              <a:rPr lang="en-US" dirty="0" err="1">
                <a:effectLst/>
                <a:latin typeface="Helvetica Neue" panose="02000503000000020004" pitchFamily="2" charset="0"/>
              </a:rPr>
              <a:t>entra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vigor a </a:t>
            </a:r>
            <a:r>
              <a:rPr lang="en-US" dirty="0" err="1">
                <a:effectLst/>
                <a:latin typeface="Helvetica Neue" panose="02000503000000020004" pitchFamily="2" charset="0"/>
              </a:rPr>
              <a:t>partir</a:t>
            </a:r>
            <a:r>
              <a:rPr lang="en-US" dirty="0">
                <a:effectLst/>
                <a:latin typeface="Helvetica Neue" panose="02000503000000020004" pitchFamily="2" charset="0"/>
              </a:rPr>
              <a:t> de hoy, 1 de </a:t>
            </a:r>
            <a:r>
              <a:rPr lang="en-US" dirty="0" err="1">
                <a:effectLst/>
                <a:latin typeface="Helvetica Neue" panose="02000503000000020004" pitchFamily="2" charset="0"/>
              </a:rPr>
              <a:t>agosto</a:t>
            </a:r>
            <a:r>
              <a:rPr lang="en-US" dirty="0">
                <a:effectLst/>
                <a:latin typeface="Helvetica Neue" panose="02000503000000020004" pitchFamily="2" charset="0"/>
              </a:rPr>
              <a:t> de 2024. Y </a:t>
            </a:r>
            <a:r>
              <a:rPr lang="en-US" dirty="0" err="1">
                <a:effectLst/>
                <a:latin typeface="Helvetica Neue" panose="02000503000000020004" pitchFamily="2" charset="0"/>
              </a:rPr>
              <a:t>justamente</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esa</a:t>
            </a:r>
            <a:r>
              <a:rPr lang="en-US" dirty="0">
                <a:effectLst/>
                <a:latin typeface="Helvetica Neue" panose="02000503000000020004" pitchFamily="2" charset="0"/>
              </a:rPr>
              <a:t> </a:t>
            </a:r>
            <a:r>
              <a:rPr lang="en-US" dirty="0" err="1">
                <a:effectLst/>
                <a:latin typeface="Helvetica Neue" panose="02000503000000020004" pitchFamily="2" charset="0"/>
              </a:rPr>
              <a:t>última</a:t>
            </a:r>
            <a:r>
              <a:rPr lang="en-US" dirty="0">
                <a:effectLst/>
                <a:latin typeface="Helvetica Neue" panose="02000503000000020004" pitchFamily="2" charset="0"/>
              </a:rPr>
              <a:t> </a:t>
            </a:r>
            <a:r>
              <a:rPr lang="en-US" dirty="0" err="1">
                <a:effectLst/>
                <a:latin typeface="Helvetica Neue" panose="02000503000000020004" pitchFamily="2" charset="0"/>
              </a:rPr>
              <a:t>parte</a:t>
            </a:r>
            <a:r>
              <a:rPr lang="en-US" dirty="0">
                <a:effectLst/>
                <a:latin typeface="Helvetica Neue" panose="02000503000000020004" pitchFamily="2" charset="0"/>
              </a:rPr>
              <a:t> </a:t>
            </a:r>
            <a:r>
              <a:rPr lang="en-US" dirty="0" err="1">
                <a:effectLst/>
                <a:latin typeface="Helvetica Neue" panose="02000503000000020004" pitchFamily="2" charset="0"/>
              </a:rPr>
              <a:t>radica</a:t>
            </a:r>
            <a:r>
              <a:rPr lang="en-US" dirty="0">
                <a:effectLst/>
                <a:latin typeface="Helvetica Neue" panose="02000503000000020004" pitchFamily="2" charset="0"/>
              </a:rPr>
              <a:t> (</a:t>
            </a:r>
            <a:r>
              <a:rPr lang="en-US" dirty="0" err="1">
                <a:effectLst/>
                <a:latin typeface="Helvetica Neue" panose="02000503000000020004" pitchFamily="2" charset="0"/>
              </a:rPr>
              <a:t>los</a:t>
            </a:r>
            <a:r>
              <a:rPr lang="en-US" dirty="0">
                <a:effectLst/>
                <a:latin typeface="Helvetica Neue" panose="02000503000000020004" pitchFamily="2" charset="0"/>
              </a:rPr>
              <a:t> </a:t>
            </a:r>
            <a:r>
              <a:rPr lang="en-US" dirty="0" err="1">
                <a:effectLst/>
                <a:latin typeface="Helvetica Neue" panose="02000503000000020004" pitchFamily="2" charset="0"/>
              </a:rPr>
              <a:t>riesgos</a:t>
            </a:r>
            <a:r>
              <a:rPr lang="en-US" dirty="0">
                <a:effectLst/>
                <a:latin typeface="Helvetica Neue" panose="02000503000000020004" pitchFamily="2" charset="0"/>
              </a:rPr>
              <a:t> que </a:t>
            </a:r>
            <a:r>
              <a:rPr lang="en-US" dirty="0" err="1">
                <a:effectLst/>
                <a:latin typeface="Helvetica Neue" panose="02000503000000020004" pitchFamily="2" charset="0"/>
              </a:rPr>
              <a:t>representa</a:t>
            </a:r>
            <a:r>
              <a:rPr lang="en-US" dirty="0">
                <a:effectLst/>
                <a:latin typeface="Helvetica Neue" panose="02000503000000020004" pitchFamily="2" charset="0"/>
              </a:rPr>
              <a:t>)  la </a:t>
            </a:r>
            <a:r>
              <a:rPr lang="en-US" dirty="0" err="1">
                <a:effectLst/>
                <a:latin typeface="Helvetica Neue" panose="02000503000000020004" pitchFamily="2" charset="0"/>
              </a:rPr>
              <a:t>importancia</a:t>
            </a:r>
            <a:r>
              <a:rPr lang="en-US" dirty="0">
                <a:effectLst/>
                <a:latin typeface="Helvetica Neue" panose="02000503000000020004" pitchFamily="2" charset="0"/>
              </a:rPr>
              <a:t> de la Ley de </a:t>
            </a:r>
            <a:r>
              <a:rPr lang="en-US" dirty="0" err="1">
                <a:effectLst/>
                <a:latin typeface="Helvetica Neue" panose="02000503000000020004" pitchFamily="2" charset="0"/>
              </a:rPr>
              <a:t>Inteligencia</a:t>
            </a:r>
            <a:r>
              <a:rPr lang="en-US" dirty="0">
                <a:effectLst/>
                <a:latin typeface="Helvetica Neue" panose="02000503000000020004" pitchFamily="2" charset="0"/>
              </a:rPr>
              <a:t> Artificial que </a:t>
            </a:r>
            <a:r>
              <a:rPr lang="en-US" dirty="0" err="1">
                <a:effectLst/>
                <a:latin typeface="Helvetica Neue" panose="02000503000000020004" pitchFamily="2" charset="0"/>
              </a:rPr>
              <a:t>comienza</a:t>
            </a:r>
            <a:r>
              <a:rPr lang="en-US" dirty="0">
                <a:effectLst/>
                <a:latin typeface="Helvetica Neue" panose="02000503000000020004" pitchFamily="2" charset="0"/>
              </a:rPr>
              <a:t> a </a:t>
            </a:r>
            <a:r>
              <a:rPr lang="en-US" dirty="0" err="1">
                <a:effectLst/>
                <a:latin typeface="Helvetica Neue" panose="02000503000000020004" pitchFamily="2" charset="0"/>
              </a:rPr>
              <a:t>regir</a:t>
            </a:r>
            <a:r>
              <a:rPr lang="en-US" dirty="0">
                <a:effectLst/>
                <a:latin typeface="Helvetica Neue" panose="02000503000000020004" pitchFamily="2" charset="0"/>
              </a:rPr>
              <a:t> hoy </a:t>
            </a:r>
            <a:r>
              <a:rPr lang="en-US" dirty="0" err="1">
                <a:effectLst/>
                <a:latin typeface="Helvetica Neue" panose="02000503000000020004" pitchFamily="2" charset="0"/>
              </a:rPr>
              <a:t>en</a:t>
            </a:r>
            <a:r>
              <a:rPr lang="en-US" dirty="0">
                <a:effectLst/>
                <a:latin typeface="Helvetica Neue" panose="02000503000000020004" pitchFamily="2" charset="0"/>
              </a:rPr>
              <a:t> la Unión Europea, y que </a:t>
            </a:r>
            <a:r>
              <a:rPr lang="en-US" dirty="0" err="1">
                <a:effectLst/>
                <a:latin typeface="Helvetica Neue" panose="02000503000000020004" pitchFamily="2" charset="0"/>
              </a:rPr>
              <a:t>fue</a:t>
            </a:r>
            <a:r>
              <a:rPr lang="en-US" dirty="0">
                <a:effectLst/>
                <a:latin typeface="Helvetica Neue" panose="02000503000000020004" pitchFamily="2" charset="0"/>
              </a:rPr>
              <a:t> </a:t>
            </a:r>
            <a:r>
              <a:rPr lang="en-US" dirty="0" err="1">
                <a:effectLst/>
                <a:latin typeface="Helvetica Neue" panose="02000503000000020004" pitchFamily="2" charset="0"/>
              </a:rPr>
              <a:t>aprobada</a:t>
            </a:r>
            <a:r>
              <a:rPr lang="en-US" dirty="0">
                <a:effectLst/>
                <a:latin typeface="Helvetica Neue" panose="02000503000000020004" pitchFamily="2" charset="0"/>
              </a:rPr>
              <a:t> </a:t>
            </a:r>
            <a:r>
              <a:rPr lang="en-US" dirty="0" err="1">
                <a:effectLst/>
                <a:latin typeface="Helvetica Neue" panose="02000503000000020004" pitchFamily="2" charset="0"/>
              </a:rPr>
              <a:t>definitivamente</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pasado</a:t>
            </a:r>
            <a:r>
              <a:rPr lang="en-US" dirty="0">
                <a:effectLst/>
                <a:latin typeface="Helvetica Neue" panose="02000503000000020004" pitchFamily="2" charset="0"/>
              </a:rPr>
              <a:t> 21 de mayo </a:t>
            </a:r>
            <a:r>
              <a:rPr lang="en-US" dirty="0" err="1">
                <a:effectLst/>
                <a:latin typeface="Helvetica Neue" panose="02000503000000020004" pitchFamily="2" charset="0"/>
              </a:rPr>
              <a:t>tras</a:t>
            </a:r>
            <a:r>
              <a:rPr lang="en-US" dirty="0">
                <a:effectLst/>
                <a:latin typeface="Helvetica Neue" panose="02000503000000020004" pitchFamily="2" charset="0"/>
              </a:rPr>
              <a:t> </a:t>
            </a:r>
            <a:r>
              <a:rPr lang="en-US" dirty="0" err="1">
                <a:effectLst/>
                <a:latin typeface="Helvetica Neue" panose="02000503000000020004" pitchFamily="2" charset="0"/>
              </a:rPr>
              <a:t>más</a:t>
            </a:r>
            <a:r>
              <a:rPr lang="en-US" dirty="0">
                <a:effectLst/>
                <a:latin typeface="Helvetica Neue" panose="02000503000000020004" pitchFamily="2" charset="0"/>
              </a:rPr>
              <a:t> de </a:t>
            </a:r>
            <a:r>
              <a:rPr lang="en-US" dirty="0" err="1">
                <a:effectLst/>
                <a:latin typeface="Helvetica Neue" panose="02000503000000020004" pitchFamily="2" charset="0"/>
              </a:rPr>
              <a:t>tres</a:t>
            </a:r>
            <a:r>
              <a:rPr lang="en-US" dirty="0">
                <a:effectLst/>
                <a:latin typeface="Helvetica Neue" panose="02000503000000020004" pitchFamily="2" charset="0"/>
              </a:rPr>
              <a:t> </a:t>
            </a:r>
            <a:r>
              <a:rPr lang="en-US" dirty="0" err="1">
                <a:effectLst/>
                <a:latin typeface="Helvetica Neue" panose="02000503000000020004" pitchFamily="2" charset="0"/>
              </a:rPr>
              <a:t>años</a:t>
            </a:r>
            <a:r>
              <a:rPr lang="en-US" dirty="0">
                <a:effectLst/>
                <a:latin typeface="Helvetica Neue" panose="02000503000000020004" pitchFamily="2" charset="0"/>
              </a:rPr>
              <a:t> de </a:t>
            </a:r>
            <a:r>
              <a:rPr lang="en-US" dirty="0" err="1">
                <a:effectLst/>
                <a:latin typeface="Helvetica Neue" panose="02000503000000020004" pitchFamily="2" charset="0"/>
              </a:rPr>
              <a:t>trabajo</a:t>
            </a:r>
            <a:r>
              <a:rPr lang="en-US" dirty="0">
                <a:effectLst/>
                <a:latin typeface="Helvetica Neue" panose="02000503000000020004" pitchFamily="2" charset="0"/>
              </a:rPr>
              <a:t>. Se </a:t>
            </a:r>
            <a:r>
              <a:rPr lang="en-US" dirty="0" err="1">
                <a:effectLst/>
                <a:latin typeface="Helvetica Neue" panose="02000503000000020004" pitchFamily="2" charset="0"/>
              </a:rPr>
              <a:t>trata</a:t>
            </a:r>
            <a:r>
              <a:rPr lang="en-US" dirty="0">
                <a:effectLst/>
                <a:latin typeface="Helvetica Neue" panose="02000503000000020004" pitchFamily="2" charset="0"/>
              </a:rPr>
              <a:t> de un </a:t>
            </a:r>
            <a:r>
              <a:rPr lang="en-US" dirty="0" err="1">
                <a:effectLst/>
                <a:latin typeface="Helvetica Neue" panose="02000503000000020004" pitchFamily="2" charset="0"/>
              </a:rPr>
              <a:t>proceso</a:t>
            </a:r>
            <a:r>
              <a:rPr lang="en-US" dirty="0">
                <a:effectLst/>
                <a:latin typeface="Helvetica Neue" panose="02000503000000020004" pitchFamily="2" charset="0"/>
              </a:rPr>
              <a:t> que </a:t>
            </a:r>
            <a:r>
              <a:rPr lang="en-US" dirty="0" err="1">
                <a:effectLst/>
                <a:latin typeface="Helvetica Neue" panose="02000503000000020004" pitchFamily="2" charset="0"/>
              </a:rPr>
              <a:t>comenzó</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2021 </a:t>
            </a:r>
            <a:r>
              <a:rPr lang="en-US" dirty="0" err="1">
                <a:effectLst/>
                <a:latin typeface="Helvetica Neue" panose="02000503000000020004" pitchFamily="2" charset="0"/>
              </a:rPr>
              <a:t>cuando</a:t>
            </a:r>
            <a:r>
              <a:rPr lang="en-US" dirty="0">
                <a:effectLst/>
                <a:latin typeface="Helvetica Neue" panose="02000503000000020004" pitchFamily="2" charset="0"/>
              </a:rPr>
              <a:t>, </a:t>
            </a:r>
            <a:r>
              <a:rPr lang="en-US" dirty="0" err="1">
                <a:effectLst/>
                <a:latin typeface="Helvetica Neue" panose="02000503000000020004" pitchFamily="2" charset="0"/>
              </a:rPr>
              <a:t>como</a:t>
            </a:r>
            <a:r>
              <a:rPr lang="en-US" dirty="0">
                <a:effectLst/>
                <a:latin typeface="Helvetica Neue" panose="02000503000000020004" pitchFamily="2" charset="0"/>
              </a:rPr>
              <a:t> </a:t>
            </a:r>
            <a:r>
              <a:rPr lang="en-US" dirty="0" err="1">
                <a:effectLst/>
                <a:latin typeface="Helvetica Neue" panose="02000503000000020004" pitchFamily="2" charset="0"/>
              </a:rPr>
              <a:t>parte</a:t>
            </a:r>
            <a:r>
              <a:rPr lang="en-US" dirty="0">
                <a:effectLst/>
                <a:latin typeface="Helvetica Neue" panose="02000503000000020004" pitchFamily="2" charset="0"/>
              </a:rPr>
              <a:t> de </a:t>
            </a:r>
            <a:r>
              <a:rPr lang="en-US" dirty="0" err="1">
                <a:effectLst/>
                <a:latin typeface="Helvetica Neue" panose="02000503000000020004" pitchFamily="2" charset="0"/>
              </a:rPr>
              <a:t>su</a:t>
            </a:r>
            <a:r>
              <a:rPr lang="en-US" dirty="0">
                <a:effectLst/>
                <a:latin typeface="Helvetica Neue" panose="02000503000000020004" pitchFamily="2" charset="0"/>
              </a:rPr>
              <a:t> </a:t>
            </a:r>
            <a:r>
              <a:rPr lang="en-US" dirty="0" err="1">
                <a:effectLst/>
                <a:latin typeface="Helvetica Neue" panose="02000503000000020004" pitchFamily="2" charset="0"/>
              </a:rPr>
              <a:t>estrategia</a:t>
            </a:r>
            <a:r>
              <a:rPr lang="en-US" dirty="0">
                <a:effectLst/>
                <a:latin typeface="Helvetica Neue" panose="02000503000000020004" pitchFamily="2" charset="0"/>
              </a:rPr>
              <a:t> digital, la Comisión Europea </a:t>
            </a:r>
            <a:r>
              <a:rPr lang="en-US" dirty="0" err="1">
                <a:effectLst/>
                <a:latin typeface="Helvetica Neue" panose="02000503000000020004" pitchFamily="2" charset="0"/>
              </a:rPr>
              <a:t>propuso</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primer </a:t>
            </a:r>
            <a:r>
              <a:rPr lang="en-US" dirty="0" err="1">
                <a:effectLst/>
                <a:latin typeface="Helvetica Neue" panose="02000503000000020004" pitchFamily="2" charset="0"/>
              </a:rPr>
              <a:t>marco</a:t>
            </a:r>
            <a:r>
              <a:rPr lang="en-US" dirty="0">
                <a:effectLst/>
                <a:latin typeface="Helvetica Neue" panose="02000503000000020004" pitchFamily="2" charset="0"/>
              </a:rPr>
              <a:t> </a:t>
            </a:r>
            <a:r>
              <a:rPr lang="en-US" dirty="0" err="1">
                <a:effectLst/>
                <a:latin typeface="Helvetica Neue" panose="02000503000000020004" pitchFamily="2" charset="0"/>
              </a:rPr>
              <a:t>regulador</a:t>
            </a:r>
            <a:r>
              <a:rPr lang="en-US" dirty="0">
                <a:effectLst/>
                <a:latin typeface="Helvetica Neue" panose="02000503000000020004" pitchFamily="2" charset="0"/>
              </a:rPr>
              <a:t> para la </a:t>
            </a:r>
            <a:r>
              <a:rPr lang="en-US" dirty="0" err="1">
                <a:effectLst/>
                <a:latin typeface="Helvetica Neue" panose="02000503000000020004" pitchFamily="2" charset="0"/>
              </a:rPr>
              <a:t>inteligencia</a:t>
            </a:r>
            <a:r>
              <a:rPr lang="en-US" dirty="0">
                <a:effectLst/>
                <a:latin typeface="Helvetica Neue" panose="02000503000000020004" pitchFamily="2" charset="0"/>
              </a:rPr>
              <a:t> artificial. Con la “AI Act”. Unión Europea </a:t>
            </a:r>
            <a:r>
              <a:rPr lang="en-US" dirty="0" err="1">
                <a:effectLst/>
                <a:latin typeface="Helvetica Neue" panose="02000503000000020004" pitchFamily="2" charset="0"/>
              </a:rPr>
              <a:t>busca</a:t>
            </a:r>
            <a:r>
              <a:rPr lang="en-US" dirty="0">
                <a:effectLst/>
                <a:latin typeface="Helvetica Neue" panose="02000503000000020004" pitchFamily="2" charset="0"/>
              </a:rPr>
              <a:t> regular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uso</a:t>
            </a:r>
            <a:r>
              <a:rPr lang="en-US" dirty="0">
                <a:effectLst/>
                <a:latin typeface="Helvetica Neue" panose="02000503000000020004" pitchFamily="2" charset="0"/>
              </a:rPr>
              <a:t> de la </a:t>
            </a:r>
            <a:r>
              <a:rPr lang="en-US" dirty="0" err="1">
                <a:effectLst/>
                <a:latin typeface="Helvetica Neue" panose="02000503000000020004" pitchFamily="2" charset="0"/>
              </a:rPr>
              <a:t>inteligencia</a:t>
            </a:r>
            <a:r>
              <a:rPr lang="en-US" dirty="0">
                <a:effectLst/>
                <a:latin typeface="Helvetica Neue" panose="02000503000000020004" pitchFamily="2" charset="0"/>
              </a:rPr>
              <a:t>. El </a:t>
            </a:r>
            <a:r>
              <a:rPr lang="en-US" dirty="0" err="1">
                <a:effectLst/>
                <a:latin typeface="Helvetica Neue" panose="02000503000000020004" pitchFamily="2" charset="0"/>
              </a:rPr>
              <a:t>objetivo</a:t>
            </a:r>
            <a:r>
              <a:rPr lang="en-US" dirty="0">
                <a:effectLst/>
                <a:latin typeface="Helvetica Neue" panose="02000503000000020004" pitchFamily="2" charset="0"/>
              </a:rPr>
              <a:t> principal de la Ley de IA es </a:t>
            </a:r>
            <a:r>
              <a:rPr lang="en-US" dirty="0" err="1">
                <a:effectLst/>
                <a:latin typeface="Helvetica Neue" panose="02000503000000020004" pitchFamily="2" charset="0"/>
              </a:rPr>
              <a:t>fomentar</a:t>
            </a:r>
            <a:r>
              <a:rPr lang="en-US" dirty="0">
                <a:effectLst/>
                <a:latin typeface="Helvetica Neue" panose="02000503000000020004" pitchFamily="2" charset="0"/>
              </a:rPr>
              <a:t> la </a:t>
            </a:r>
            <a:r>
              <a:rPr lang="en-US" dirty="0" err="1">
                <a:effectLst/>
                <a:latin typeface="Helvetica Neue" panose="02000503000000020004" pitchFamily="2" charset="0"/>
              </a:rPr>
              <a:t>adopción</a:t>
            </a:r>
            <a:r>
              <a:rPr lang="en-US" dirty="0">
                <a:effectLst/>
                <a:latin typeface="Helvetica Neue" panose="02000503000000020004" pitchFamily="2" charset="0"/>
              </a:rPr>
              <a:t> de </a:t>
            </a:r>
            <a:r>
              <a:rPr lang="en-US" dirty="0" err="1">
                <a:effectLst/>
                <a:latin typeface="Helvetica Neue" panose="02000503000000020004" pitchFamily="2" charset="0"/>
              </a:rPr>
              <a:t>inteligencia</a:t>
            </a:r>
            <a:r>
              <a:rPr lang="en-US" dirty="0">
                <a:effectLst/>
                <a:latin typeface="Helvetica Neue" panose="02000503000000020004" pitchFamily="2" charset="0"/>
              </a:rPr>
              <a:t> artificial de </a:t>
            </a:r>
            <a:r>
              <a:rPr lang="en-US" dirty="0" err="1">
                <a:effectLst/>
                <a:latin typeface="Helvetica Neue" panose="02000503000000020004" pitchFamily="2" charset="0"/>
              </a:rPr>
              <a:t>una</a:t>
            </a:r>
            <a:r>
              <a:rPr lang="en-US" dirty="0">
                <a:effectLst/>
                <a:latin typeface="Helvetica Neue" panose="02000503000000020004" pitchFamily="2" charset="0"/>
              </a:rPr>
              <a:t> forma </a:t>
            </a:r>
            <a:r>
              <a:rPr lang="en-US" dirty="0" err="1">
                <a:effectLst/>
                <a:latin typeface="Helvetica Neue" panose="02000503000000020004" pitchFamily="2" charset="0"/>
              </a:rPr>
              <a:t>fiable</a:t>
            </a:r>
            <a:r>
              <a:rPr lang="en-US" dirty="0">
                <a:effectLst/>
                <a:latin typeface="Helvetica Neue" panose="02000503000000020004" pitchFamily="2" charset="0"/>
              </a:rPr>
              <a:t>, que </a:t>
            </a:r>
            <a:r>
              <a:rPr lang="en-US" dirty="0" err="1">
                <a:effectLst/>
                <a:latin typeface="Helvetica Neue" panose="02000503000000020004" pitchFamily="2" charset="0"/>
              </a:rPr>
              <a:t>pueda</a:t>
            </a:r>
            <a:r>
              <a:rPr lang="en-US" dirty="0">
                <a:effectLst/>
                <a:latin typeface="Helvetica Neue" panose="02000503000000020004" pitchFamily="2" charset="0"/>
              </a:rPr>
              <a:t> </a:t>
            </a:r>
            <a:r>
              <a:rPr lang="en-US" dirty="0" err="1">
                <a:effectLst/>
                <a:latin typeface="Helvetica Neue" panose="02000503000000020004" pitchFamily="2" charset="0"/>
              </a:rPr>
              <a:t>garantizar</a:t>
            </a:r>
            <a:r>
              <a:rPr lang="en-US" dirty="0">
                <a:effectLst/>
                <a:latin typeface="Helvetica Neue" panose="02000503000000020004" pitchFamily="2" charset="0"/>
              </a:rPr>
              <a:t> al </a:t>
            </a:r>
            <a:r>
              <a:rPr lang="en-US" dirty="0" err="1">
                <a:effectLst/>
                <a:latin typeface="Helvetica Neue" panose="02000503000000020004" pitchFamily="2" charset="0"/>
              </a:rPr>
              <a:t>mismo</a:t>
            </a:r>
            <a:r>
              <a:rPr lang="en-US" dirty="0">
                <a:effectLst/>
                <a:latin typeface="Helvetica Neue" panose="02000503000000020004" pitchFamily="2" charset="0"/>
              </a:rPr>
              <a:t> </a:t>
            </a:r>
            <a:r>
              <a:rPr lang="en-US" dirty="0" err="1">
                <a:effectLst/>
                <a:latin typeface="Helvetica Neue" panose="02000503000000020004" pitchFamily="2" charset="0"/>
              </a:rPr>
              <a:t>tiempo</a:t>
            </a:r>
            <a:r>
              <a:rPr lang="en-US" dirty="0">
                <a:effectLst/>
                <a:latin typeface="Helvetica Neue" panose="02000503000000020004" pitchFamily="2" charset="0"/>
              </a:rPr>
              <a:t> un alto </a:t>
            </a:r>
            <a:r>
              <a:rPr lang="en-US" dirty="0" err="1">
                <a:effectLst/>
                <a:latin typeface="Helvetica Neue" panose="02000503000000020004" pitchFamily="2" charset="0"/>
              </a:rPr>
              <a:t>nivel</a:t>
            </a:r>
            <a:r>
              <a:rPr lang="en-US" dirty="0">
                <a:effectLst/>
                <a:latin typeface="Helvetica Neue" panose="02000503000000020004" pitchFamily="2" charset="0"/>
              </a:rPr>
              <a:t> de </a:t>
            </a:r>
            <a:r>
              <a:rPr lang="en-US" dirty="0" err="1">
                <a:effectLst/>
                <a:latin typeface="Helvetica Neue" panose="02000503000000020004" pitchFamily="2" charset="0"/>
              </a:rPr>
              <a:t>protección</a:t>
            </a:r>
            <a:r>
              <a:rPr lang="en-US" dirty="0">
                <a:effectLst/>
                <a:latin typeface="Helvetica Neue" panose="02000503000000020004" pitchFamily="2" charset="0"/>
              </a:rPr>
              <a:t> de la </a:t>
            </a:r>
            <a:r>
              <a:rPr lang="en-US" dirty="0" err="1">
                <a:effectLst/>
                <a:latin typeface="Helvetica Neue" panose="02000503000000020004" pitchFamily="2" charset="0"/>
              </a:rPr>
              <a:t>salud</a:t>
            </a:r>
            <a:r>
              <a:rPr lang="en-US" dirty="0">
                <a:effectLst/>
                <a:latin typeface="Helvetica Neue" panose="02000503000000020004" pitchFamily="2" charset="0"/>
              </a:rPr>
              <a:t>, la </a:t>
            </a:r>
            <a:r>
              <a:rPr lang="en-US" dirty="0" err="1">
                <a:effectLst/>
                <a:latin typeface="Helvetica Neue" panose="02000503000000020004" pitchFamily="2" charset="0"/>
              </a:rPr>
              <a:t>seguridad</a:t>
            </a:r>
            <a:r>
              <a:rPr lang="en-US" dirty="0">
                <a:effectLst/>
                <a:latin typeface="Helvetica Neue" panose="02000503000000020004" pitchFamily="2" charset="0"/>
              </a:rPr>
              <a:t> y </a:t>
            </a:r>
            <a:r>
              <a:rPr lang="en-US" dirty="0" err="1">
                <a:effectLst/>
                <a:latin typeface="Helvetica Neue" panose="02000503000000020004" pitchFamily="2" charset="0"/>
              </a:rPr>
              <a:t>los</a:t>
            </a:r>
            <a:r>
              <a:rPr lang="en-US" dirty="0">
                <a:effectLst/>
                <a:latin typeface="Helvetica Neue" panose="02000503000000020004" pitchFamily="2" charset="0"/>
              </a:rPr>
              <a:t> derechos </a:t>
            </a:r>
            <a:r>
              <a:rPr lang="en-US" dirty="0" err="1">
                <a:effectLst/>
                <a:latin typeface="Helvetica Neue" panose="02000503000000020004" pitchFamily="2" charset="0"/>
              </a:rPr>
              <a:t>fundamentales</a:t>
            </a:r>
            <a:r>
              <a:rPr lang="en-US" dirty="0">
                <a:effectLst/>
                <a:latin typeface="Helvetica Neue" panose="02000503000000020004" pitchFamily="2" charset="0"/>
              </a:rPr>
              <a:t> de </a:t>
            </a:r>
            <a:r>
              <a:rPr lang="en-US" dirty="0" err="1">
                <a:effectLst/>
                <a:latin typeface="Helvetica Neue" panose="02000503000000020004" pitchFamily="2" charset="0"/>
              </a:rPr>
              <a:t>los</a:t>
            </a:r>
            <a:r>
              <a:rPr lang="en-US" dirty="0">
                <a:effectLst/>
                <a:latin typeface="Helvetica Neue" panose="02000503000000020004" pitchFamily="2" charset="0"/>
              </a:rPr>
              <a:t> </a:t>
            </a:r>
            <a:r>
              <a:rPr lang="en-US" dirty="0" err="1">
                <a:effectLst/>
                <a:latin typeface="Helvetica Neue" panose="02000503000000020004" pitchFamily="2" charset="0"/>
              </a:rPr>
              <a:t>ciudadanos</a:t>
            </a:r>
            <a:r>
              <a:rPr lang="en-US" dirty="0">
                <a:effectLst/>
                <a:latin typeface="Helvetica Neue" panose="02000503000000020004" pitchFamily="2" charset="0"/>
              </a:rPr>
              <a:t> de la Unión Europea. Para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seguimiento</a:t>
            </a:r>
            <a:r>
              <a:rPr lang="en-US" dirty="0">
                <a:effectLst/>
                <a:latin typeface="Helvetica Neue" panose="02000503000000020004" pitchFamily="2" charset="0"/>
              </a:rPr>
              <a:t>, se </a:t>
            </a:r>
            <a:r>
              <a:rPr lang="en-US" dirty="0" err="1">
                <a:effectLst/>
                <a:latin typeface="Helvetica Neue" panose="02000503000000020004" pitchFamily="2" charset="0"/>
              </a:rPr>
              <a:t>creará</a:t>
            </a:r>
            <a:r>
              <a:rPr lang="en-US" dirty="0">
                <a:effectLst/>
                <a:latin typeface="Helvetica Neue" panose="02000503000000020004" pitchFamily="2" charset="0"/>
              </a:rPr>
              <a:t>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Oficina</a:t>
            </a:r>
            <a:r>
              <a:rPr lang="en-US" dirty="0">
                <a:effectLst/>
                <a:latin typeface="Helvetica Neue" panose="02000503000000020004" pitchFamily="2" charset="0"/>
              </a:rPr>
              <a:t> Europea de </a:t>
            </a:r>
            <a:r>
              <a:rPr lang="en-US" dirty="0" err="1">
                <a:effectLst/>
                <a:latin typeface="Helvetica Neue" panose="02000503000000020004" pitchFamily="2" charset="0"/>
              </a:rPr>
              <a:t>Inteligencia</a:t>
            </a:r>
            <a:r>
              <a:rPr lang="en-US" dirty="0">
                <a:effectLst/>
                <a:latin typeface="Helvetica Neue" panose="02000503000000020004" pitchFamily="2" charset="0"/>
              </a:rPr>
              <a:t> artificial, que </a:t>
            </a:r>
            <a:r>
              <a:rPr lang="en-US" dirty="0" err="1">
                <a:effectLst/>
                <a:latin typeface="Helvetica Neue" panose="02000503000000020004" pitchFamily="2" charset="0"/>
              </a:rPr>
              <a:t>brindará</a:t>
            </a:r>
            <a:r>
              <a:rPr lang="en-US" dirty="0">
                <a:effectLst/>
                <a:latin typeface="Helvetica Neue" panose="02000503000000020004" pitchFamily="2" charset="0"/>
              </a:rPr>
              <a:t> </a:t>
            </a:r>
            <a:r>
              <a:rPr lang="en-US" dirty="0" err="1">
                <a:effectLst/>
                <a:latin typeface="Helvetica Neue" panose="02000503000000020004" pitchFamily="2" charset="0"/>
              </a:rPr>
              <a:t>asesoramiento</a:t>
            </a:r>
            <a:r>
              <a:rPr lang="en-US" dirty="0">
                <a:effectLst/>
                <a:latin typeface="Helvetica Neue" panose="02000503000000020004" pitchFamily="2" charset="0"/>
              </a:rPr>
              <a:t> y </a:t>
            </a:r>
            <a:r>
              <a:rPr lang="en-US" dirty="0" err="1">
                <a:effectLst/>
                <a:latin typeface="Helvetica Neue" panose="02000503000000020004" pitchFamily="2" charset="0"/>
              </a:rPr>
              <a:t>asistencia</a:t>
            </a:r>
            <a:r>
              <a:rPr lang="en-US" dirty="0">
                <a:effectLst/>
                <a:latin typeface="Helvetica Neue" panose="02000503000000020004" pitchFamily="2" charset="0"/>
              </a:rPr>
              <a:t> a la Comisión con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propósito</a:t>
            </a:r>
            <a:r>
              <a:rPr lang="en-US" dirty="0">
                <a:effectLst/>
                <a:latin typeface="Helvetica Neue" panose="02000503000000020004" pitchFamily="2" charset="0"/>
              </a:rPr>
              <a:t> de </a:t>
            </a:r>
            <a:r>
              <a:rPr lang="en-US" dirty="0" err="1">
                <a:effectLst/>
                <a:latin typeface="Helvetica Neue" panose="02000503000000020004" pitchFamily="2" charset="0"/>
              </a:rPr>
              <a:t>contribuir</a:t>
            </a:r>
            <a:r>
              <a:rPr lang="en-US" dirty="0">
                <a:effectLst/>
                <a:latin typeface="Helvetica Neue" panose="02000503000000020004" pitchFamily="2" charset="0"/>
              </a:rPr>
              <a:t> a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cooperación</a:t>
            </a:r>
            <a:r>
              <a:rPr lang="en-US" dirty="0">
                <a:effectLst/>
                <a:latin typeface="Helvetica Neue" panose="02000503000000020004" pitchFamily="2" charset="0"/>
              </a:rPr>
              <a:t> </a:t>
            </a:r>
            <a:r>
              <a:rPr lang="en-US" dirty="0" err="1">
                <a:effectLst/>
                <a:latin typeface="Helvetica Neue" panose="02000503000000020004" pitchFamily="2" charset="0"/>
              </a:rPr>
              <a:t>efectiva</a:t>
            </a:r>
            <a:r>
              <a:rPr lang="en-US" dirty="0">
                <a:effectLst/>
                <a:latin typeface="Helvetica Neue" panose="02000503000000020004" pitchFamily="2" charset="0"/>
              </a:rPr>
              <a:t> con las </a:t>
            </a:r>
            <a:r>
              <a:rPr lang="en-US" dirty="0" err="1">
                <a:effectLst/>
                <a:latin typeface="Helvetica Neue" panose="02000503000000020004" pitchFamily="2" charset="0"/>
              </a:rPr>
              <a:t>autoridades</a:t>
            </a:r>
            <a:r>
              <a:rPr lang="en-US" dirty="0">
                <a:effectLst/>
                <a:latin typeface="Helvetica Neue" panose="02000503000000020004" pitchFamily="2" charset="0"/>
              </a:rPr>
              <a:t> de </a:t>
            </a:r>
            <a:r>
              <a:rPr lang="en-US" dirty="0" err="1">
                <a:effectLst/>
                <a:latin typeface="Helvetica Neue" panose="02000503000000020004" pitchFamily="2" charset="0"/>
              </a:rPr>
              <a:t>cada</a:t>
            </a:r>
            <a:r>
              <a:rPr lang="en-US" dirty="0">
                <a:effectLst/>
                <a:latin typeface="Helvetica Neue" panose="02000503000000020004" pitchFamily="2" charset="0"/>
              </a:rPr>
              <a:t> </a:t>
            </a:r>
            <a:r>
              <a:rPr lang="en-US" dirty="0" err="1">
                <a:effectLst/>
                <a:latin typeface="Helvetica Neue" panose="02000503000000020004" pitchFamily="2" charset="0"/>
              </a:rPr>
              <a:t>nación</a:t>
            </a:r>
            <a:r>
              <a:rPr lang="en-US" dirty="0">
                <a:effectLst/>
                <a:latin typeface="Helvetica Neue" panose="02000503000000020004" pitchFamily="2" charset="0"/>
              </a:rPr>
              <a:t>. De </a:t>
            </a:r>
            <a:r>
              <a:rPr lang="en-US" dirty="0" err="1">
                <a:effectLst/>
                <a:latin typeface="Helvetica Neue" panose="02000503000000020004" pitchFamily="2" charset="0"/>
              </a:rPr>
              <a:t>igual</a:t>
            </a:r>
            <a:r>
              <a:rPr lang="en-US" dirty="0">
                <a:effectLst/>
                <a:latin typeface="Helvetica Neue" panose="02000503000000020004" pitchFamily="2" charset="0"/>
              </a:rPr>
              <a:t> forma, </a:t>
            </a:r>
            <a:r>
              <a:rPr lang="en-US" dirty="0" err="1">
                <a:effectLst/>
                <a:latin typeface="Helvetica Neue" panose="02000503000000020004" pitchFamily="2" charset="0"/>
              </a:rPr>
              <a:t>será</a:t>
            </a:r>
            <a:r>
              <a:rPr lang="en-US" dirty="0">
                <a:effectLst/>
                <a:latin typeface="Helvetica Neue" panose="02000503000000020004" pitchFamily="2" charset="0"/>
              </a:rPr>
              <a:t> la </a:t>
            </a:r>
            <a:r>
              <a:rPr lang="en-US" dirty="0" err="1">
                <a:effectLst/>
                <a:latin typeface="Helvetica Neue" panose="02000503000000020004" pitchFamily="2" charset="0"/>
              </a:rPr>
              <a:t>encargada</a:t>
            </a:r>
            <a:r>
              <a:rPr lang="en-US" dirty="0">
                <a:effectLst/>
                <a:latin typeface="Helvetica Neue" panose="02000503000000020004" pitchFamily="2" charset="0"/>
              </a:rPr>
              <a:t> de </a:t>
            </a:r>
            <a:r>
              <a:rPr lang="en-US" dirty="0" err="1">
                <a:effectLst/>
                <a:latin typeface="Helvetica Neue" panose="02000503000000020004" pitchFamily="2" charset="0"/>
              </a:rPr>
              <a:t>ayudar</a:t>
            </a:r>
            <a:r>
              <a:rPr lang="en-US" dirty="0">
                <a:effectLst/>
                <a:latin typeface="Helvetica Neue" panose="02000503000000020004" pitchFamily="2" charset="0"/>
              </a:rPr>
              <a:t> a </a:t>
            </a:r>
            <a:r>
              <a:rPr lang="en-US" dirty="0" err="1">
                <a:effectLst/>
                <a:latin typeface="Helvetica Neue" panose="02000503000000020004" pitchFamily="2" charset="0"/>
              </a:rPr>
              <a:t>garantizar</a:t>
            </a:r>
            <a:r>
              <a:rPr lang="en-US" dirty="0">
                <a:effectLst/>
                <a:latin typeface="Helvetica Neue" panose="02000503000000020004" pitchFamily="2" charset="0"/>
              </a:rPr>
              <a:t> la </a:t>
            </a:r>
            <a:r>
              <a:rPr lang="en-US" dirty="0" err="1">
                <a:effectLst/>
                <a:latin typeface="Helvetica Neue" panose="02000503000000020004" pitchFamily="2" charset="0"/>
              </a:rPr>
              <a:t>aplicación</a:t>
            </a:r>
            <a:r>
              <a:rPr lang="en-US" dirty="0">
                <a:effectLst/>
                <a:latin typeface="Helvetica Neue" panose="02000503000000020004" pitchFamily="2" charset="0"/>
              </a:rPr>
              <a:t> </a:t>
            </a:r>
            <a:r>
              <a:rPr lang="en-US" dirty="0" err="1">
                <a:effectLst/>
                <a:latin typeface="Helvetica Neue" panose="02000503000000020004" pitchFamily="2" charset="0"/>
              </a:rPr>
              <a:t>coherente</a:t>
            </a:r>
            <a:r>
              <a:rPr lang="en-US" dirty="0">
                <a:effectLst/>
                <a:latin typeface="Helvetica Neue" panose="02000503000000020004" pitchFamily="2" charset="0"/>
              </a:rPr>
              <a:t> de las </a:t>
            </a:r>
            <a:r>
              <a:rPr lang="en-US" dirty="0" err="1">
                <a:effectLst/>
                <a:latin typeface="Helvetica Neue" panose="02000503000000020004" pitchFamily="2" charset="0"/>
              </a:rPr>
              <a:t>normas</a:t>
            </a:r>
            <a:r>
              <a:rPr lang="en-US" dirty="0">
                <a:effectLst/>
                <a:latin typeface="Helvetica Neue" panose="02000503000000020004" pitchFamily="2" charset="0"/>
              </a:rPr>
              <a:t>. Los </a:t>
            </a:r>
            <a:r>
              <a:rPr lang="en-US" dirty="0" err="1">
                <a:effectLst/>
                <a:latin typeface="Helvetica Neue" panose="02000503000000020004" pitchFamily="2" charset="0"/>
              </a:rPr>
              <a:t>países</a:t>
            </a:r>
            <a:r>
              <a:rPr lang="en-US" dirty="0">
                <a:effectLst/>
                <a:latin typeface="Helvetica Neue" panose="02000503000000020004" pitchFamily="2" charset="0"/>
              </a:rPr>
              <a:t> </a:t>
            </a:r>
            <a:r>
              <a:rPr lang="en-US" dirty="0" err="1">
                <a:effectLst/>
                <a:latin typeface="Helvetica Neue" panose="02000503000000020004" pitchFamily="2" charset="0"/>
              </a:rPr>
              <a:t>miembros</a:t>
            </a:r>
            <a:r>
              <a:rPr lang="en-US" dirty="0">
                <a:effectLst/>
                <a:latin typeface="Helvetica Neue" panose="02000503000000020004" pitchFamily="2" charset="0"/>
              </a:rPr>
              <a:t> </a:t>
            </a:r>
            <a:r>
              <a:rPr lang="en-US" dirty="0" err="1">
                <a:effectLst/>
                <a:latin typeface="Helvetica Neue" panose="02000503000000020004" pitchFamily="2" charset="0"/>
              </a:rPr>
              <a:t>están</a:t>
            </a:r>
            <a:r>
              <a:rPr lang="en-US" dirty="0">
                <a:effectLst/>
                <a:latin typeface="Helvetica Neue" panose="02000503000000020004" pitchFamily="2" charset="0"/>
              </a:rPr>
              <a:t> </a:t>
            </a:r>
            <a:r>
              <a:rPr lang="en-US" dirty="0" err="1">
                <a:effectLst/>
                <a:latin typeface="Helvetica Neue" panose="02000503000000020004" pitchFamily="2" charset="0"/>
              </a:rPr>
              <a:t>obligados</a:t>
            </a:r>
            <a:r>
              <a:rPr lang="en-US" dirty="0">
                <a:effectLst/>
                <a:latin typeface="Helvetica Neue" panose="02000503000000020004" pitchFamily="2" charset="0"/>
              </a:rPr>
              <a:t> a </a:t>
            </a:r>
            <a:r>
              <a:rPr lang="en-US" dirty="0" err="1">
                <a:effectLst/>
                <a:latin typeface="Helvetica Neue" panose="02000503000000020004" pitchFamily="2" charset="0"/>
              </a:rPr>
              <a:t>designar</a:t>
            </a:r>
            <a:r>
              <a:rPr lang="en-US" dirty="0">
                <a:effectLst/>
                <a:latin typeface="Helvetica Neue" panose="02000503000000020004" pitchFamily="2" charset="0"/>
              </a:rPr>
              <a:t> </a:t>
            </a:r>
            <a:r>
              <a:rPr lang="en-US" dirty="0" err="1">
                <a:effectLst/>
                <a:latin typeface="Helvetica Neue" panose="02000503000000020004" pitchFamily="2" charset="0"/>
              </a:rPr>
              <a:t>autoridades</a:t>
            </a:r>
            <a:r>
              <a:rPr lang="en-US" dirty="0">
                <a:effectLst/>
                <a:latin typeface="Helvetica Neue" panose="02000503000000020004" pitchFamily="2" charset="0"/>
              </a:rPr>
              <a:t> </a:t>
            </a:r>
            <a:r>
              <a:rPr lang="en-US" dirty="0" err="1">
                <a:effectLst/>
                <a:latin typeface="Helvetica Neue" panose="02000503000000020004" pitchFamily="2" charset="0"/>
              </a:rPr>
              <a:t>nacionales</a:t>
            </a:r>
            <a:r>
              <a:rPr lang="en-US" dirty="0">
                <a:effectLst/>
                <a:latin typeface="Helvetica Neue" panose="02000503000000020004" pitchFamily="2" charset="0"/>
              </a:rPr>
              <a:t> </a:t>
            </a:r>
            <a:r>
              <a:rPr lang="en-US" dirty="0" err="1">
                <a:effectLst/>
                <a:latin typeface="Helvetica Neue" panose="02000503000000020004" pitchFamily="2" charset="0"/>
              </a:rPr>
              <a:t>competentes</a:t>
            </a:r>
            <a:r>
              <a:rPr lang="en-US" dirty="0">
                <a:effectLst/>
                <a:latin typeface="Helvetica Neue" panose="02000503000000020004" pitchFamily="2" charset="0"/>
              </a:rPr>
              <a:t> que </a:t>
            </a:r>
            <a:r>
              <a:rPr lang="en-US" dirty="0" err="1">
                <a:effectLst/>
                <a:latin typeface="Helvetica Neue" panose="02000503000000020004" pitchFamily="2" charset="0"/>
              </a:rPr>
              <a:t>tengan</a:t>
            </a:r>
            <a:r>
              <a:rPr lang="en-US" dirty="0">
                <a:effectLst/>
                <a:latin typeface="Helvetica Neue" panose="02000503000000020004" pitchFamily="2" charset="0"/>
              </a:rPr>
              <a:t> la </a:t>
            </a:r>
            <a:r>
              <a:rPr lang="en-US" dirty="0" err="1">
                <a:effectLst/>
                <a:latin typeface="Helvetica Neue" panose="02000503000000020004" pitchFamily="2" charset="0"/>
              </a:rPr>
              <a:t>tarea</a:t>
            </a:r>
            <a:r>
              <a:rPr lang="en-US" dirty="0">
                <a:effectLst/>
                <a:latin typeface="Helvetica Neue" panose="02000503000000020004" pitchFamily="2" charset="0"/>
              </a:rPr>
              <a:t> de </a:t>
            </a:r>
            <a:r>
              <a:rPr lang="en-US" dirty="0" err="1">
                <a:effectLst/>
                <a:latin typeface="Helvetica Neue" panose="02000503000000020004" pitchFamily="2" charset="0"/>
              </a:rPr>
              <a:t>proporcionar</a:t>
            </a:r>
            <a:r>
              <a:rPr lang="en-US" dirty="0">
                <a:effectLst/>
                <a:latin typeface="Helvetica Neue" panose="02000503000000020004" pitchFamily="2" charset="0"/>
              </a:rPr>
              <a:t> </a:t>
            </a:r>
            <a:r>
              <a:rPr lang="en-US" dirty="0" err="1">
                <a:effectLst/>
                <a:latin typeface="Helvetica Neue" panose="02000503000000020004" pitchFamily="2" charset="0"/>
              </a:rPr>
              <a:t>orientación</a:t>
            </a:r>
            <a:r>
              <a:rPr lang="en-US" dirty="0">
                <a:effectLst/>
                <a:latin typeface="Helvetica Neue" panose="02000503000000020004" pitchFamily="2" charset="0"/>
              </a:rPr>
              <a:t> para la </a:t>
            </a:r>
            <a:r>
              <a:rPr lang="en-US" dirty="0" err="1">
                <a:effectLst/>
                <a:latin typeface="Helvetica Neue" panose="02000503000000020004" pitchFamily="2" charset="0"/>
              </a:rPr>
              <a:t>aplicación</a:t>
            </a:r>
            <a:r>
              <a:rPr lang="en-US" dirty="0">
                <a:effectLst/>
                <a:latin typeface="Helvetica Neue" panose="02000503000000020004" pitchFamily="2" charset="0"/>
              </a:rPr>
              <a:t> del nuevo </a:t>
            </a:r>
            <a:r>
              <a:rPr lang="en-US" dirty="0" err="1">
                <a:effectLst/>
                <a:latin typeface="Helvetica Neue" panose="02000503000000020004" pitchFamily="2" charset="0"/>
              </a:rPr>
              <a:t>reglamento</a:t>
            </a:r>
            <a:r>
              <a:rPr lang="en-US" dirty="0">
                <a:effectLst/>
                <a:latin typeface="Helvetica Neue" panose="02000503000000020004" pitchFamily="2" charset="0"/>
              </a:rPr>
              <a:t>. </a:t>
            </a:r>
            <a:r>
              <a:rPr lang="en-US" dirty="0" err="1">
                <a:effectLst/>
                <a:latin typeface="Helvetica Neue" panose="02000503000000020004" pitchFamily="2" charset="0"/>
              </a:rPr>
              <a:t>Estas</a:t>
            </a:r>
            <a:r>
              <a:rPr lang="en-US" dirty="0">
                <a:effectLst/>
                <a:latin typeface="Helvetica Neue" panose="02000503000000020004" pitchFamily="2" charset="0"/>
              </a:rPr>
              <a:t> </a:t>
            </a:r>
            <a:r>
              <a:rPr lang="en-US" dirty="0" err="1">
                <a:effectLst/>
                <a:latin typeface="Helvetica Neue" panose="02000503000000020004" pitchFamily="2" charset="0"/>
              </a:rPr>
              <a:t>autoridades</a:t>
            </a:r>
            <a:r>
              <a:rPr lang="en-US" dirty="0">
                <a:effectLst/>
                <a:latin typeface="Helvetica Neue" panose="02000503000000020004" pitchFamily="2" charset="0"/>
              </a:rPr>
              <a:t> </a:t>
            </a:r>
            <a:r>
              <a:rPr lang="en-US" dirty="0" err="1">
                <a:effectLst/>
                <a:latin typeface="Helvetica Neue" panose="02000503000000020004" pitchFamily="2" charset="0"/>
              </a:rPr>
              <a:t>serán</a:t>
            </a:r>
            <a:r>
              <a:rPr lang="en-US" dirty="0">
                <a:effectLst/>
                <a:latin typeface="Helvetica Neue" panose="02000503000000020004" pitchFamily="2" charset="0"/>
              </a:rPr>
              <a:t> </a:t>
            </a:r>
            <a:r>
              <a:rPr lang="en-US" dirty="0" err="1">
                <a:effectLst/>
                <a:latin typeface="Helvetica Neue" panose="02000503000000020004" pitchFamily="2" charset="0"/>
              </a:rPr>
              <a:t>supervisadas</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Comité</a:t>
            </a:r>
            <a:r>
              <a:rPr lang="en-US" dirty="0">
                <a:effectLst/>
                <a:latin typeface="Helvetica Neue" panose="02000503000000020004" pitchFamily="2" charset="0"/>
              </a:rPr>
              <a:t> </a:t>
            </a:r>
            <a:r>
              <a:rPr lang="en-US" dirty="0" err="1">
                <a:effectLst/>
                <a:latin typeface="Helvetica Neue" panose="02000503000000020004" pitchFamily="2" charset="0"/>
              </a:rPr>
              <a:t>europeo</a:t>
            </a:r>
            <a:r>
              <a:rPr lang="en-US" dirty="0">
                <a:effectLst/>
                <a:latin typeface="Helvetica Neue" panose="02000503000000020004" pitchFamily="2" charset="0"/>
              </a:rPr>
              <a:t> de IA, que </a:t>
            </a:r>
            <a:r>
              <a:rPr lang="en-US" dirty="0" err="1">
                <a:effectLst/>
                <a:latin typeface="Helvetica Neue" panose="02000503000000020004" pitchFamily="2" charset="0"/>
              </a:rPr>
              <a:t>adicionalmente</a:t>
            </a:r>
            <a:r>
              <a:rPr lang="en-US" dirty="0">
                <a:effectLst/>
                <a:latin typeface="Helvetica Neue" panose="02000503000000020004" pitchFamily="2" charset="0"/>
              </a:rPr>
              <a:t> </a:t>
            </a:r>
            <a:r>
              <a:rPr lang="en-US" dirty="0" err="1">
                <a:effectLst/>
                <a:latin typeface="Helvetica Neue" panose="02000503000000020004" pitchFamily="2" charset="0"/>
              </a:rPr>
              <a:t>tendrá</a:t>
            </a:r>
            <a:r>
              <a:rPr lang="en-US" dirty="0">
                <a:effectLst/>
                <a:latin typeface="Helvetica Neue" panose="02000503000000020004" pitchFamily="2" charset="0"/>
              </a:rPr>
              <a:t> la </a:t>
            </a:r>
            <a:r>
              <a:rPr lang="en-US" dirty="0" err="1">
                <a:effectLst/>
                <a:latin typeface="Helvetica Neue" panose="02000503000000020004" pitchFamily="2" charset="0"/>
              </a:rPr>
              <a:t>potestad</a:t>
            </a:r>
            <a:r>
              <a:rPr lang="en-US" dirty="0">
                <a:effectLst/>
                <a:latin typeface="Helvetica Neue" panose="02000503000000020004" pitchFamily="2" charset="0"/>
              </a:rPr>
              <a:t> de </a:t>
            </a:r>
            <a:r>
              <a:rPr lang="en-US" dirty="0" err="1">
                <a:effectLst/>
                <a:latin typeface="Helvetica Neue" panose="02000503000000020004" pitchFamily="2" charset="0"/>
              </a:rPr>
              <a:t>imponer</a:t>
            </a:r>
            <a:r>
              <a:rPr lang="en-US" dirty="0">
                <a:effectLst/>
                <a:latin typeface="Helvetica Neue" panose="02000503000000020004" pitchFamily="2" charset="0"/>
              </a:rPr>
              <a:t> </a:t>
            </a:r>
            <a:r>
              <a:rPr lang="en-US" dirty="0" err="1">
                <a:effectLst/>
                <a:latin typeface="Helvetica Neue" panose="02000503000000020004" pitchFamily="2" charset="0"/>
              </a:rPr>
              <a:t>multa</a:t>
            </a:r>
            <a:r>
              <a:rPr lang="en-US" dirty="0">
                <a:effectLst/>
                <a:latin typeface="Helvetica Neue" panose="02000503000000020004" pitchFamily="2" charset="0"/>
              </a:rPr>
              <a:t>. Sus </a:t>
            </a:r>
            <a:r>
              <a:rPr lang="en-US" dirty="0" err="1">
                <a:effectLst/>
                <a:latin typeface="Helvetica Neue" panose="02000503000000020004" pitchFamily="2" charset="0"/>
              </a:rPr>
              <a:t>pilares</a:t>
            </a:r>
            <a:r>
              <a:rPr lang="en-US" dirty="0">
                <a:effectLst/>
                <a:latin typeface="Helvetica Neue" panose="02000503000000020004" pitchFamily="2" charset="0"/>
              </a:rPr>
              <a:t> </a:t>
            </a:r>
            <a:r>
              <a:rPr lang="en-US" dirty="0" err="1">
                <a:effectLst/>
                <a:latin typeface="Helvetica Neue" panose="02000503000000020004" pitchFamily="2" charset="0"/>
              </a:rPr>
              <a:t>fundamentales</a:t>
            </a:r>
            <a:r>
              <a:rPr lang="en-US" dirty="0">
                <a:effectLst/>
                <a:latin typeface="Helvetica Neue" panose="02000503000000020004" pitchFamily="2" charset="0"/>
              </a:rPr>
              <a:t> </a:t>
            </a:r>
            <a:r>
              <a:rPr lang="en-US" dirty="0" err="1">
                <a:effectLst/>
                <a:latin typeface="Helvetica Neue" panose="02000503000000020004" pitchFamily="2" charset="0"/>
              </a:rPr>
              <a:t>incluyen</a:t>
            </a:r>
            <a:r>
              <a:rPr lang="en-US" dirty="0">
                <a:effectLst/>
                <a:latin typeface="Helvetica Neue" panose="02000503000000020004" pitchFamily="2" charset="0"/>
              </a:rPr>
              <a:t> un </a:t>
            </a:r>
            <a:r>
              <a:rPr lang="en-US" dirty="0" err="1">
                <a:effectLst/>
                <a:latin typeface="Helvetica Neue" panose="02000503000000020004" pitchFamily="2" charset="0"/>
              </a:rPr>
              <a:t>interés</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la </a:t>
            </a:r>
            <a:r>
              <a:rPr lang="en-US" dirty="0" err="1">
                <a:effectLst/>
                <a:latin typeface="Helvetica Neue" panose="02000503000000020004" pitchFamily="2" charset="0"/>
              </a:rPr>
              <a:t>protección</a:t>
            </a:r>
            <a:r>
              <a:rPr lang="en-US" dirty="0">
                <a:effectLst/>
                <a:latin typeface="Helvetica Neue" panose="02000503000000020004" pitchFamily="2" charset="0"/>
              </a:rPr>
              <a:t> de derechos </a:t>
            </a:r>
            <a:r>
              <a:rPr lang="en-US" dirty="0" err="1">
                <a:effectLst/>
                <a:latin typeface="Helvetica Neue" panose="02000503000000020004" pitchFamily="2" charset="0"/>
              </a:rPr>
              <a:t>como</a:t>
            </a:r>
            <a:r>
              <a:rPr lang="en-US" dirty="0">
                <a:effectLst/>
                <a:latin typeface="Helvetica Neue" panose="02000503000000020004" pitchFamily="2" charset="0"/>
              </a:rPr>
              <a:t> la </a:t>
            </a:r>
            <a:r>
              <a:rPr lang="en-US" dirty="0" err="1">
                <a:effectLst/>
                <a:latin typeface="Helvetica Neue" panose="02000503000000020004" pitchFamily="2" charset="0"/>
              </a:rPr>
              <a:t>privacidad</a:t>
            </a:r>
            <a:r>
              <a:rPr lang="en-US" dirty="0">
                <a:effectLst/>
                <a:latin typeface="Helvetica Neue" panose="02000503000000020004" pitchFamily="2" charset="0"/>
              </a:rPr>
              <a:t> y la no </a:t>
            </a:r>
            <a:r>
              <a:rPr lang="en-US" dirty="0" err="1">
                <a:effectLst/>
                <a:latin typeface="Helvetica Neue" panose="02000503000000020004" pitchFamily="2" charset="0"/>
              </a:rPr>
              <a:t>discriminación</a:t>
            </a:r>
            <a:r>
              <a:rPr lang="en-US" dirty="0">
                <a:effectLst/>
                <a:latin typeface="Helvetica Neue" panose="02000503000000020004" pitchFamily="2" charset="0"/>
              </a:rPr>
              <a:t>, la </a:t>
            </a:r>
            <a:r>
              <a:rPr lang="en-US" dirty="0" err="1">
                <a:effectLst/>
                <a:latin typeface="Helvetica Neue" panose="02000503000000020004" pitchFamily="2" charset="0"/>
              </a:rPr>
              <a:t>exigencia</a:t>
            </a:r>
            <a:r>
              <a:rPr lang="en-US" dirty="0">
                <a:effectLst/>
                <a:latin typeface="Helvetica Neue" panose="02000503000000020004" pitchFamily="2" charset="0"/>
              </a:rPr>
              <a:t> de </a:t>
            </a:r>
            <a:r>
              <a:rPr lang="en-US" dirty="0" err="1">
                <a:effectLst/>
                <a:latin typeface="Helvetica Neue" panose="02000503000000020004" pitchFamily="2" charset="0"/>
              </a:rPr>
              <a:t>transparencia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los</a:t>
            </a:r>
            <a:r>
              <a:rPr lang="en-US" dirty="0">
                <a:effectLst/>
                <a:latin typeface="Helvetica Neue" panose="02000503000000020004" pitchFamily="2" charset="0"/>
              </a:rPr>
              <a:t> </a:t>
            </a:r>
            <a:r>
              <a:rPr lang="en-US" dirty="0" err="1">
                <a:effectLst/>
                <a:latin typeface="Helvetica Neue" panose="02000503000000020004" pitchFamily="2" charset="0"/>
              </a:rPr>
              <a:t>sistemas</a:t>
            </a:r>
            <a:r>
              <a:rPr lang="en-US" dirty="0">
                <a:effectLst/>
                <a:latin typeface="Helvetica Neue" panose="02000503000000020004" pitchFamily="2" charset="0"/>
              </a:rPr>
              <a:t> de IA, y la </a:t>
            </a:r>
            <a:r>
              <a:rPr lang="en-US" dirty="0" err="1">
                <a:effectLst/>
                <a:latin typeface="Helvetica Neue" panose="02000503000000020004" pitchFamily="2" charset="0"/>
              </a:rPr>
              <a:t>regulación</a:t>
            </a:r>
            <a:r>
              <a:rPr lang="en-US" dirty="0">
                <a:effectLst/>
                <a:latin typeface="Helvetica Neue" panose="02000503000000020004" pitchFamily="2" charset="0"/>
              </a:rPr>
              <a:t> </a:t>
            </a:r>
            <a:r>
              <a:rPr lang="en-US" dirty="0" err="1">
                <a:effectLst/>
                <a:latin typeface="Helvetica Neue" panose="02000503000000020004" pitchFamily="2" charset="0"/>
              </a:rPr>
              <a:t>estricta</a:t>
            </a:r>
            <a:r>
              <a:rPr lang="en-US" dirty="0">
                <a:effectLst/>
                <a:latin typeface="Helvetica Neue" panose="02000503000000020004" pitchFamily="2" charset="0"/>
              </a:rPr>
              <a:t> de </a:t>
            </a:r>
            <a:r>
              <a:rPr lang="en-US" dirty="0" err="1">
                <a:effectLst/>
                <a:latin typeface="Helvetica Neue" panose="02000503000000020004" pitchFamily="2" charset="0"/>
              </a:rPr>
              <a:t>aplicaciones</a:t>
            </a:r>
            <a:r>
              <a:rPr lang="en-US" dirty="0">
                <a:effectLst/>
                <a:latin typeface="Helvetica Neue" panose="02000503000000020004" pitchFamily="2" charset="0"/>
              </a:rPr>
              <a:t> </a:t>
            </a:r>
            <a:r>
              <a:rPr lang="en-US" dirty="0" err="1">
                <a:effectLst/>
                <a:latin typeface="Helvetica Neue" panose="02000503000000020004" pitchFamily="2" charset="0"/>
              </a:rPr>
              <a:t>consideradas</a:t>
            </a:r>
            <a:r>
              <a:rPr lang="en-US" dirty="0">
                <a:effectLst/>
                <a:latin typeface="Helvetica Neue" panose="02000503000000020004" pitchFamily="2" charset="0"/>
              </a:rPr>
              <a:t> de alto </a:t>
            </a:r>
            <a:r>
              <a:rPr lang="en-US" dirty="0" err="1">
                <a:effectLst/>
                <a:latin typeface="Helvetica Neue" panose="02000503000000020004" pitchFamily="2" charset="0"/>
              </a:rPr>
              <a:t>riesgo</a:t>
            </a:r>
            <a:r>
              <a:rPr lang="en-US" dirty="0">
                <a:effectLst/>
                <a:latin typeface="Helvetica Neue" panose="02000503000000020004" pitchFamily="2" charset="0"/>
              </a:rPr>
              <a:t>”. </a:t>
            </a:r>
            <a:r>
              <a:rPr lang="en-US" dirty="0" err="1">
                <a:effectLst/>
                <a:latin typeface="Helvetica Neue" panose="02000503000000020004" pitchFamily="2" charset="0"/>
              </a:rPr>
              <a:t>Podría</a:t>
            </a:r>
            <a:r>
              <a:rPr lang="en-US" dirty="0">
                <a:effectLst/>
                <a:latin typeface="Helvetica Neue" panose="02000503000000020004" pitchFamily="2" charset="0"/>
              </a:rPr>
              <a:t> ser </a:t>
            </a:r>
            <a:r>
              <a:rPr lang="en-US" dirty="0" err="1">
                <a:effectLst/>
                <a:latin typeface="Helvetica Neue" panose="02000503000000020004" pitchFamily="2" charset="0"/>
              </a:rPr>
              <a:t>restrictiva</a:t>
            </a:r>
            <a:r>
              <a:rPr lang="en-US" dirty="0">
                <a:effectLst/>
                <a:latin typeface="Helvetica Neue" panose="02000503000000020004" pitchFamily="2" charset="0"/>
              </a:rPr>
              <a:t>, </a:t>
            </a:r>
            <a:r>
              <a:rPr lang="en-US" dirty="0" err="1">
                <a:effectLst/>
                <a:latin typeface="Helvetica Neue" panose="02000503000000020004" pitchFamily="2" charset="0"/>
              </a:rPr>
              <a:t>especialmente</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pequeñas</a:t>
            </a:r>
            <a:r>
              <a:rPr lang="en-US" dirty="0">
                <a:effectLst/>
                <a:latin typeface="Helvetica Neue" panose="02000503000000020004" pitchFamily="2" charset="0"/>
              </a:rPr>
              <a:t> </a:t>
            </a:r>
            <a:r>
              <a:rPr lang="en-US" dirty="0" err="1">
                <a:effectLst/>
                <a:latin typeface="Helvetica Neue" panose="02000503000000020004" pitchFamily="2" charset="0"/>
              </a:rPr>
              <a:t>empresas</a:t>
            </a:r>
            <a:r>
              <a:rPr lang="en-US" dirty="0">
                <a:effectLst/>
                <a:latin typeface="Helvetica Neue" panose="02000503000000020004" pitchFamily="2" charset="0"/>
              </a:rPr>
              <a:t>.</a:t>
            </a:r>
          </a:p>
          <a:p>
            <a:r>
              <a:rPr lang="en-US" dirty="0">
                <a:effectLst/>
                <a:latin typeface="Helvetica Neue" panose="02000503000000020004" pitchFamily="2" charset="0"/>
              </a:rPr>
              <a:t> </a:t>
            </a:r>
          </a:p>
          <a:p>
            <a:r>
              <a:rPr lang="en-US" dirty="0" err="1">
                <a:effectLst/>
                <a:latin typeface="Helvetica Neue" panose="02000503000000020004" pitchFamily="2" charset="0"/>
              </a:rPr>
              <a:t>Riesgo</a:t>
            </a:r>
            <a:r>
              <a:rPr lang="en-US" dirty="0">
                <a:effectLst/>
                <a:latin typeface="Helvetica Neue" panose="02000503000000020004" pitchFamily="2" charset="0"/>
              </a:rPr>
              <a:t> </a:t>
            </a:r>
            <a:r>
              <a:rPr lang="en-US" dirty="0" err="1">
                <a:effectLst/>
                <a:latin typeface="Helvetica Neue" panose="02000503000000020004" pitchFamily="2" charset="0"/>
              </a:rPr>
              <a:t>inaceptable</a:t>
            </a:r>
            <a:endParaRPr lang="en-US" dirty="0">
              <a:effectLst/>
              <a:latin typeface="Helvetica Neue" panose="02000503000000020004" pitchFamily="2" charset="0"/>
            </a:endParaRPr>
          </a:p>
          <a:p>
            <a:br>
              <a:rPr lang="en-US" dirty="0">
                <a:effectLst/>
                <a:latin typeface="Helvetica Neue" panose="02000503000000020004" pitchFamily="2" charset="0"/>
              </a:rPr>
            </a:br>
            <a:r>
              <a:rPr lang="en-US" dirty="0">
                <a:effectLst/>
                <a:latin typeface="Helvetica Neue" panose="02000503000000020004" pitchFamily="2" charset="0"/>
              </a:rPr>
              <a:t>Los </a:t>
            </a:r>
            <a:r>
              <a:rPr lang="en-US" dirty="0" err="1">
                <a:effectLst/>
                <a:latin typeface="Helvetica Neue" panose="02000503000000020004" pitchFamily="2" charset="0"/>
              </a:rPr>
              <a:t>sistemas</a:t>
            </a:r>
            <a:r>
              <a:rPr lang="en-US" dirty="0">
                <a:effectLst/>
                <a:latin typeface="Helvetica Neue" panose="02000503000000020004" pitchFamily="2" charset="0"/>
              </a:rPr>
              <a:t> de IA de </a:t>
            </a:r>
            <a:r>
              <a:rPr lang="en-US" dirty="0" err="1">
                <a:effectLst/>
                <a:latin typeface="Helvetica Neue" panose="02000503000000020004" pitchFamily="2" charset="0"/>
              </a:rPr>
              <a:t>riesgo</a:t>
            </a:r>
            <a:r>
              <a:rPr lang="en-US" dirty="0">
                <a:effectLst/>
                <a:latin typeface="Helvetica Neue" panose="02000503000000020004" pitchFamily="2" charset="0"/>
              </a:rPr>
              <a:t> </a:t>
            </a:r>
            <a:r>
              <a:rPr lang="en-US" dirty="0" err="1">
                <a:effectLst/>
                <a:latin typeface="Helvetica Neue" panose="02000503000000020004" pitchFamily="2" charset="0"/>
              </a:rPr>
              <a:t>inaceptable</a:t>
            </a:r>
            <a:r>
              <a:rPr lang="en-US" dirty="0">
                <a:effectLst/>
                <a:latin typeface="Helvetica Neue" panose="02000503000000020004" pitchFamily="2" charset="0"/>
              </a:rPr>
              <a:t> son </a:t>
            </a:r>
            <a:r>
              <a:rPr lang="en-US" dirty="0" err="1">
                <a:effectLst/>
                <a:latin typeface="Helvetica Neue" panose="02000503000000020004" pitchFamily="2" charset="0"/>
              </a:rPr>
              <a:t>los</a:t>
            </a:r>
            <a:r>
              <a:rPr lang="en-US" dirty="0">
                <a:effectLst/>
                <a:latin typeface="Helvetica Neue" panose="02000503000000020004" pitchFamily="2" charset="0"/>
              </a:rPr>
              <a:t> que se </a:t>
            </a:r>
            <a:r>
              <a:rPr lang="en-US" dirty="0" err="1">
                <a:effectLst/>
                <a:latin typeface="Helvetica Neue" panose="02000503000000020004" pitchFamily="2" charset="0"/>
              </a:rPr>
              <a:t>consideran</a:t>
            </a:r>
            <a:r>
              <a:rPr lang="en-US" dirty="0">
                <a:effectLst/>
                <a:latin typeface="Helvetica Neue" panose="02000503000000020004" pitchFamily="2" charset="0"/>
              </a:rPr>
              <a:t> </a:t>
            </a:r>
            <a:r>
              <a:rPr lang="en-US" dirty="0" err="1">
                <a:effectLst/>
                <a:latin typeface="Helvetica Neue" panose="02000503000000020004" pitchFamily="2" charset="0"/>
              </a:rPr>
              <a:t>una</a:t>
            </a:r>
            <a:r>
              <a:rPr lang="en-US" dirty="0">
                <a:effectLst/>
                <a:latin typeface="Helvetica Neue" panose="02000503000000020004" pitchFamily="2" charset="0"/>
              </a:rPr>
              <a:t> </a:t>
            </a:r>
            <a:r>
              <a:rPr lang="en-US" dirty="0" err="1">
                <a:effectLst/>
                <a:latin typeface="Helvetica Neue" panose="02000503000000020004" pitchFamily="2" charset="0"/>
              </a:rPr>
              <a:t>amenaza</a:t>
            </a:r>
            <a:r>
              <a:rPr lang="en-US" dirty="0">
                <a:effectLst/>
                <a:latin typeface="Helvetica Neue" panose="02000503000000020004" pitchFamily="2" charset="0"/>
              </a:rPr>
              <a:t> para las personas y </a:t>
            </a:r>
            <a:r>
              <a:rPr lang="en-US" dirty="0" err="1">
                <a:effectLst/>
                <a:latin typeface="Helvetica Neue" panose="02000503000000020004" pitchFamily="2" charset="0"/>
              </a:rPr>
              <a:t>serán</a:t>
            </a:r>
            <a:r>
              <a:rPr lang="en-US" dirty="0">
                <a:effectLst/>
                <a:latin typeface="Helvetica Neue" panose="02000503000000020004" pitchFamily="2" charset="0"/>
              </a:rPr>
              <a:t> </a:t>
            </a:r>
            <a:r>
              <a:rPr lang="en-US" dirty="0" err="1">
                <a:effectLst/>
                <a:latin typeface="Helvetica Neue" panose="02000503000000020004" pitchFamily="2" charset="0"/>
              </a:rPr>
              <a:t>prohibidos</a:t>
            </a:r>
            <a:r>
              <a:rPr lang="en-US" dirty="0">
                <a:effectLst/>
                <a:latin typeface="Helvetica Neue" panose="02000503000000020004" pitchFamily="2" charset="0"/>
              </a:rPr>
              <a:t>. </a:t>
            </a:r>
            <a:r>
              <a:rPr lang="en-US" dirty="0" err="1">
                <a:effectLst/>
                <a:latin typeface="Helvetica Neue" panose="02000503000000020004" pitchFamily="2" charset="0"/>
              </a:rPr>
              <a:t>Incluyen</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Manipulación</a:t>
            </a:r>
            <a:r>
              <a:rPr lang="en-US" dirty="0">
                <a:effectLst/>
                <a:latin typeface="Helvetica Neue" panose="02000503000000020004" pitchFamily="2" charset="0"/>
              </a:rPr>
              <a:t> </a:t>
            </a:r>
            <a:r>
              <a:rPr lang="en-US" dirty="0" err="1">
                <a:effectLst/>
                <a:latin typeface="Helvetica Neue" panose="02000503000000020004" pitchFamily="2" charset="0"/>
              </a:rPr>
              <a:t>cognitiva</a:t>
            </a:r>
            <a:r>
              <a:rPr lang="en-US" dirty="0">
                <a:effectLst/>
                <a:latin typeface="Helvetica Neue" panose="02000503000000020004" pitchFamily="2" charset="0"/>
              </a:rPr>
              <a:t> del </a:t>
            </a:r>
            <a:r>
              <a:rPr lang="en-US" dirty="0" err="1">
                <a:effectLst/>
                <a:latin typeface="Helvetica Neue" panose="02000503000000020004" pitchFamily="2" charset="0"/>
              </a:rPr>
              <a:t>comportamiento</a:t>
            </a:r>
            <a:r>
              <a:rPr lang="en-US" dirty="0">
                <a:effectLst/>
                <a:latin typeface="Helvetica Neue" panose="02000503000000020004" pitchFamily="2" charset="0"/>
              </a:rPr>
              <a:t> de personas o </a:t>
            </a:r>
            <a:r>
              <a:rPr lang="en-US" dirty="0" err="1">
                <a:effectLst/>
                <a:latin typeface="Helvetica Neue" panose="02000503000000020004" pitchFamily="2" charset="0"/>
              </a:rPr>
              <a:t>grupos</a:t>
            </a:r>
            <a:r>
              <a:rPr lang="en-US" dirty="0">
                <a:effectLst/>
                <a:latin typeface="Helvetica Neue" panose="02000503000000020004" pitchFamily="2" charset="0"/>
              </a:rPr>
              <a:t> </a:t>
            </a:r>
            <a:r>
              <a:rPr lang="en-US" dirty="0" err="1">
                <a:effectLst/>
                <a:latin typeface="Helvetica Neue" panose="02000503000000020004" pitchFamily="2" charset="0"/>
              </a:rPr>
              <a:t>vulnerables</a:t>
            </a:r>
            <a:r>
              <a:rPr lang="en-US" dirty="0">
                <a:effectLst/>
                <a:latin typeface="Helvetica Neue" panose="02000503000000020004" pitchFamily="2" charset="0"/>
              </a:rPr>
              <a:t> </a:t>
            </a:r>
            <a:r>
              <a:rPr lang="en-US" dirty="0" err="1">
                <a:effectLst/>
                <a:latin typeface="Helvetica Neue" panose="02000503000000020004" pitchFamily="2" charset="0"/>
              </a:rPr>
              <a:t>específicos</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a:t>
            </a:r>
            <a:r>
              <a:rPr lang="en-US" dirty="0" err="1">
                <a:effectLst/>
                <a:latin typeface="Helvetica Neue" panose="02000503000000020004" pitchFamily="2" charset="0"/>
              </a:rPr>
              <a:t>ejemplo</a:t>
            </a:r>
            <a:r>
              <a:rPr lang="en-US" dirty="0">
                <a:effectLst/>
                <a:latin typeface="Helvetica Neue" panose="02000503000000020004" pitchFamily="2" charset="0"/>
              </a:rPr>
              <a:t>, </a:t>
            </a:r>
            <a:r>
              <a:rPr lang="en-US" dirty="0" err="1">
                <a:effectLst/>
                <a:latin typeface="Helvetica Neue" panose="02000503000000020004" pitchFamily="2" charset="0"/>
              </a:rPr>
              <a:t>juguetes</a:t>
            </a:r>
            <a:r>
              <a:rPr lang="en-US" dirty="0">
                <a:effectLst/>
                <a:latin typeface="Helvetica Neue" panose="02000503000000020004" pitchFamily="2" charset="0"/>
              </a:rPr>
              <a:t> </a:t>
            </a:r>
            <a:r>
              <a:rPr lang="en-US" dirty="0" err="1">
                <a:effectLst/>
                <a:latin typeface="Helvetica Neue" panose="02000503000000020004" pitchFamily="2" charset="0"/>
              </a:rPr>
              <a:t>activados</a:t>
            </a:r>
            <a:r>
              <a:rPr lang="en-US" dirty="0">
                <a:effectLst/>
                <a:latin typeface="Helvetica Neue" panose="02000503000000020004" pitchFamily="2" charset="0"/>
              </a:rPr>
              <a:t> </a:t>
            </a:r>
            <a:r>
              <a:rPr lang="en-US" dirty="0" err="1">
                <a:effectLst/>
                <a:latin typeface="Helvetica Neue" panose="02000503000000020004" pitchFamily="2" charset="0"/>
              </a:rPr>
              <a:t>por</a:t>
            </a:r>
            <a:r>
              <a:rPr lang="en-US" dirty="0">
                <a:effectLst/>
                <a:latin typeface="Helvetica Neue" panose="02000503000000020004" pitchFamily="2" charset="0"/>
              </a:rPr>
              <a:t> </a:t>
            </a:r>
            <a:r>
              <a:rPr lang="en-US" dirty="0" err="1">
                <a:effectLst/>
                <a:latin typeface="Helvetica Neue" panose="02000503000000020004" pitchFamily="2" charset="0"/>
              </a:rPr>
              <a:t>voz</a:t>
            </a:r>
            <a:r>
              <a:rPr lang="en-US" dirty="0">
                <a:effectLst/>
                <a:latin typeface="Helvetica Neue" panose="02000503000000020004" pitchFamily="2" charset="0"/>
              </a:rPr>
              <a:t> que </a:t>
            </a:r>
            <a:r>
              <a:rPr lang="en-US" dirty="0" err="1">
                <a:effectLst/>
                <a:latin typeface="Helvetica Neue" panose="02000503000000020004" pitchFamily="2" charset="0"/>
              </a:rPr>
              <a:t>fomentan</a:t>
            </a:r>
            <a:r>
              <a:rPr lang="en-US" dirty="0">
                <a:effectLst/>
                <a:latin typeface="Helvetica Neue" panose="02000503000000020004" pitchFamily="2" charset="0"/>
              </a:rPr>
              <a:t> </a:t>
            </a:r>
            <a:r>
              <a:rPr lang="en-US" dirty="0" err="1">
                <a:effectLst/>
                <a:latin typeface="Helvetica Neue" panose="02000503000000020004" pitchFamily="2" charset="0"/>
              </a:rPr>
              <a:t>comportamientos</a:t>
            </a:r>
            <a:r>
              <a:rPr lang="en-US" dirty="0">
                <a:effectLst/>
                <a:latin typeface="Helvetica Neue" panose="02000503000000020004" pitchFamily="2" charset="0"/>
              </a:rPr>
              <a:t> </a:t>
            </a:r>
            <a:r>
              <a:rPr lang="en-US" dirty="0" err="1">
                <a:effectLst/>
                <a:latin typeface="Helvetica Neue" panose="02000503000000020004" pitchFamily="2" charset="0"/>
              </a:rPr>
              <a:t>peligrosos</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los</a:t>
            </a:r>
            <a:r>
              <a:rPr lang="en-US" dirty="0">
                <a:effectLst/>
                <a:latin typeface="Helvetica Neue" panose="02000503000000020004" pitchFamily="2" charset="0"/>
              </a:rPr>
              <a:t> </a:t>
            </a:r>
            <a:r>
              <a:rPr lang="en-US" dirty="0" err="1">
                <a:effectLst/>
                <a:latin typeface="Helvetica Neue" panose="02000503000000020004" pitchFamily="2" charset="0"/>
              </a:rPr>
              <a:t>niños</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Puntuación</a:t>
            </a:r>
            <a:r>
              <a:rPr lang="en-US" dirty="0">
                <a:effectLst/>
                <a:latin typeface="Helvetica Neue" panose="02000503000000020004" pitchFamily="2" charset="0"/>
              </a:rPr>
              <a:t> social: </a:t>
            </a:r>
            <a:r>
              <a:rPr lang="en-US" dirty="0" err="1">
                <a:effectLst/>
                <a:latin typeface="Helvetica Neue" panose="02000503000000020004" pitchFamily="2" charset="0"/>
              </a:rPr>
              <a:t>clasificación</a:t>
            </a:r>
            <a:r>
              <a:rPr lang="en-US" dirty="0">
                <a:effectLst/>
                <a:latin typeface="Helvetica Neue" panose="02000503000000020004" pitchFamily="2" charset="0"/>
              </a:rPr>
              <a:t> de personas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función</a:t>
            </a:r>
            <a:r>
              <a:rPr lang="en-US" dirty="0">
                <a:effectLst/>
                <a:latin typeface="Helvetica Neue" panose="02000503000000020004" pitchFamily="2" charset="0"/>
              </a:rPr>
              <a:t> de </a:t>
            </a:r>
            <a:r>
              <a:rPr lang="en-US" dirty="0" err="1">
                <a:effectLst/>
                <a:latin typeface="Helvetica Neue" panose="02000503000000020004" pitchFamily="2" charset="0"/>
              </a:rPr>
              <a:t>su</a:t>
            </a:r>
            <a:r>
              <a:rPr lang="en-US" dirty="0">
                <a:effectLst/>
                <a:latin typeface="Helvetica Neue" panose="02000503000000020004" pitchFamily="2" charset="0"/>
              </a:rPr>
              <a:t> </a:t>
            </a:r>
            <a:r>
              <a:rPr lang="en-US" dirty="0" err="1">
                <a:effectLst/>
                <a:latin typeface="Helvetica Neue" panose="02000503000000020004" pitchFamily="2" charset="0"/>
              </a:rPr>
              <a:t>comportamiento</a:t>
            </a:r>
            <a:r>
              <a:rPr lang="en-US" dirty="0">
                <a:effectLst/>
                <a:latin typeface="Helvetica Neue" panose="02000503000000020004" pitchFamily="2" charset="0"/>
              </a:rPr>
              <a:t>, </a:t>
            </a:r>
            <a:r>
              <a:rPr lang="en-US" dirty="0" err="1">
                <a:effectLst/>
                <a:latin typeface="Helvetica Neue" panose="02000503000000020004" pitchFamily="2" charset="0"/>
              </a:rPr>
              <a:t>estatus</a:t>
            </a:r>
            <a:r>
              <a:rPr lang="en-US" dirty="0">
                <a:effectLst/>
                <a:latin typeface="Helvetica Neue" panose="02000503000000020004" pitchFamily="2" charset="0"/>
              </a:rPr>
              <a:t> </a:t>
            </a:r>
            <a:r>
              <a:rPr lang="en-US" dirty="0" err="1">
                <a:effectLst/>
                <a:latin typeface="Helvetica Neue" panose="02000503000000020004" pitchFamily="2" charset="0"/>
              </a:rPr>
              <a:t>socioeconómico</a:t>
            </a:r>
            <a:r>
              <a:rPr lang="en-US" dirty="0">
                <a:effectLst/>
                <a:latin typeface="Helvetica Neue" panose="02000503000000020004" pitchFamily="2" charset="0"/>
              </a:rPr>
              <a:t> o </a:t>
            </a:r>
            <a:r>
              <a:rPr lang="en-US" dirty="0" err="1">
                <a:effectLst/>
                <a:latin typeface="Helvetica Neue" panose="02000503000000020004" pitchFamily="2" charset="0"/>
              </a:rPr>
              <a:t>características</a:t>
            </a:r>
            <a:r>
              <a:rPr lang="en-US" dirty="0">
                <a:effectLst/>
                <a:latin typeface="Helvetica Neue" panose="02000503000000020004" pitchFamily="2" charset="0"/>
              </a:rPr>
              <a:t> </a:t>
            </a:r>
            <a:r>
              <a:rPr lang="en-US" dirty="0" err="1">
                <a:effectLst/>
                <a:latin typeface="Helvetica Neue" panose="02000503000000020004" pitchFamily="2" charset="0"/>
              </a:rPr>
              <a:t>personales</a:t>
            </a:r>
            <a:r>
              <a:rPr lang="en-US" dirty="0">
                <a:effectLst/>
                <a:latin typeface="Helvetica Neue" panose="02000503000000020004" pitchFamily="2" charset="0"/>
              </a:rPr>
              <a:t>.</a:t>
            </a:r>
          </a:p>
          <a:p>
            <a:r>
              <a:rPr lang="en-US" dirty="0">
                <a:effectLst/>
                <a:latin typeface="Helvetica Neue" panose="02000503000000020004" pitchFamily="2" charset="0"/>
              </a:rPr>
              <a:t>⁃       Sistemas de </a:t>
            </a:r>
            <a:r>
              <a:rPr lang="en-US" dirty="0" err="1">
                <a:effectLst/>
                <a:latin typeface="Helvetica Neue" panose="02000503000000020004" pitchFamily="2" charset="0"/>
              </a:rPr>
              <a:t>identificación</a:t>
            </a:r>
            <a:r>
              <a:rPr lang="en-US" dirty="0">
                <a:effectLst/>
                <a:latin typeface="Helvetica Neue" panose="02000503000000020004" pitchFamily="2" charset="0"/>
              </a:rPr>
              <a:t> </a:t>
            </a:r>
            <a:r>
              <a:rPr lang="en-US" dirty="0" err="1">
                <a:effectLst/>
                <a:latin typeface="Helvetica Neue" panose="02000503000000020004" pitchFamily="2" charset="0"/>
              </a:rPr>
              <a:t>biométrica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tiempo</a:t>
            </a:r>
            <a:r>
              <a:rPr lang="en-US" dirty="0">
                <a:effectLst/>
                <a:latin typeface="Helvetica Neue" panose="02000503000000020004" pitchFamily="2" charset="0"/>
              </a:rPr>
              <a:t> real y a </a:t>
            </a:r>
            <a:r>
              <a:rPr lang="en-US" dirty="0" err="1">
                <a:effectLst/>
                <a:latin typeface="Helvetica Neue" panose="02000503000000020004" pitchFamily="2" charset="0"/>
              </a:rPr>
              <a:t>distancia</a:t>
            </a:r>
            <a:r>
              <a:rPr lang="en-US" dirty="0">
                <a:effectLst/>
                <a:latin typeface="Helvetica Neue" panose="02000503000000020004" pitchFamily="2" charset="0"/>
              </a:rPr>
              <a:t>, </a:t>
            </a:r>
            <a:r>
              <a:rPr lang="en-US" dirty="0" err="1">
                <a:effectLst/>
                <a:latin typeface="Helvetica Neue" panose="02000503000000020004" pitchFamily="2" charset="0"/>
              </a:rPr>
              <a:t>como</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reconocimiento</a:t>
            </a:r>
            <a:r>
              <a:rPr lang="en-US" dirty="0">
                <a:effectLst/>
                <a:latin typeface="Helvetica Neue" panose="02000503000000020004" pitchFamily="2" charset="0"/>
              </a:rPr>
              <a:t> facial.</a:t>
            </a: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r>
              <a:rPr lang="en-US" dirty="0">
                <a:effectLst/>
                <a:latin typeface="Helvetica Neue" panose="02000503000000020004" pitchFamily="2" charset="0"/>
              </a:rPr>
              <a:t>Alto </a:t>
            </a:r>
            <a:r>
              <a:rPr lang="en-US" dirty="0" err="1">
                <a:effectLst/>
                <a:latin typeface="Helvetica Neue" panose="02000503000000020004" pitchFamily="2" charset="0"/>
              </a:rPr>
              <a:t>riesgo</a:t>
            </a:r>
            <a:endParaRPr lang="en-US" dirty="0">
              <a:effectLst/>
              <a:latin typeface="Helvetica Neue" panose="02000503000000020004" pitchFamily="2" charset="0"/>
            </a:endParaRPr>
          </a:p>
          <a:p>
            <a:r>
              <a:rPr lang="en-US" dirty="0">
                <a:effectLst/>
                <a:latin typeface="Helvetica Neue" panose="02000503000000020004" pitchFamily="2" charset="0"/>
              </a:rPr>
              <a:t> </a:t>
            </a:r>
          </a:p>
          <a:p>
            <a:r>
              <a:rPr lang="en-US" dirty="0" err="1">
                <a:effectLst/>
                <a:latin typeface="Helvetica Neue" panose="02000503000000020004" pitchFamily="2" charset="0"/>
              </a:rPr>
              <a:t>Serán</a:t>
            </a:r>
            <a:r>
              <a:rPr lang="en-US" dirty="0">
                <a:effectLst/>
                <a:latin typeface="Helvetica Neue" panose="02000503000000020004" pitchFamily="2" charset="0"/>
              </a:rPr>
              <a:t> </a:t>
            </a:r>
            <a:r>
              <a:rPr lang="en-US" dirty="0" err="1">
                <a:effectLst/>
                <a:latin typeface="Helvetica Neue" panose="02000503000000020004" pitchFamily="2" charset="0"/>
              </a:rPr>
              <a:t>considerados</a:t>
            </a:r>
            <a:r>
              <a:rPr lang="en-US" dirty="0">
                <a:effectLst/>
                <a:latin typeface="Helvetica Neue" panose="02000503000000020004" pitchFamily="2" charset="0"/>
              </a:rPr>
              <a:t> </a:t>
            </a:r>
            <a:r>
              <a:rPr lang="en-US" dirty="0" err="1">
                <a:effectLst/>
                <a:latin typeface="Helvetica Neue" panose="02000503000000020004" pitchFamily="2" charset="0"/>
              </a:rPr>
              <a:t>situaciones</a:t>
            </a:r>
            <a:r>
              <a:rPr lang="en-US" dirty="0">
                <a:effectLst/>
                <a:latin typeface="Helvetica Neue" panose="02000503000000020004" pitchFamily="2" charset="0"/>
              </a:rPr>
              <a:t> que </a:t>
            </a:r>
            <a:r>
              <a:rPr lang="en-US" dirty="0" err="1">
                <a:effectLst/>
                <a:latin typeface="Helvetica Neue" panose="02000503000000020004" pitchFamily="2" charset="0"/>
              </a:rPr>
              <a:t>afecten</a:t>
            </a:r>
            <a:r>
              <a:rPr lang="en-US" dirty="0">
                <a:effectLst/>
                <a:latin typeface="Helvetica Neue" panose="02000503000000020004" pitchFamily="2" charset="0"/>
              </a:rPr>
              <a:t> </a:t>
            </a:r>
            <a:r>
              <a:rPr lang="en-US" dirty="0" err="1">
                <a:effectLst/>
                <a:latin typeface="Helvetica Neue" panose="02000503000000020004" pitchFamily="2" charset="0"/>
              </a:rPr>
              <a:t>negativamente</a:t>
            </a:r>
            <a:r>
              <a:rPr lang="en-US" dirty="0">
                <a:effectLst/>
                <a:latin typeface="Helvetica Neue" panose="02000503000000020004" pitchFamily="2" charset="0"/>
              </a:rPr>
              <a:t> a la </a:t>
            </a:r>
            <a:r>
              <a:rPr lang="en-US" dirty="0" err="1">
                <a:effectLst/>
                <a:latin typeface="Helvetica Neue" panose="02000503000000020004" pitchFamily="2" charset="0"/>
              </a:rPr>
              <a:t>seguridad</a:t>
            </a:r>
            <a:r>
              <a:rPr lang="en-US" dirty="0">
                <a:effectLst/>
                <a:latin typeface="Helvetica Neue" panose="02000503000000020004" pitchFamily="2" charset="0"/>
              </a:rPr>
              <a:t> o a </a:t>
            </a:r>
            <a:r>
              <a:rPr lang="en-US" dirty="0" err="1">
                <a:effectLst/>
                <a:latin typeface="Helvetica Neue" panose="02000503000000020004" pitchFamily="2" charset="0"/>
              </a:rPr>
              <a:t>los</a:t>
            </a:r>
            <a:r>
              <a:rPr lang="en-US" dirty="0">
                <a:effectLst/>
                <a:latin typeface="Helvetica Neue" panose="02000503000000020004" pitchFamily="2" charset="0"/>
              </a:rPr>
              <a:t> derechos </a:t>
            </a:r>
            <a:r>
              <a:rPr lang="en-US" dirty="0" err="1">
                <a:effectLst/>
                <a:latin typeface="Helvetica Neue" panose="02000503000000020004" pitchFamily="2" charset="0"/>
              </a:rPr>
              <a:t>fundamentales</a:t>
            </a:r>
            <a:r>
              <a:rPr lang="en-US" dirty="0">
                <a:effectLst/>
                <a:latin typeface="Helvetica Neue" panose="02000503000000020004" pitchFamily="2" charset="0"/>
              </a:rPr>
              <a:t>. Son </a:t>
            </a:r>
            <a:r>
              <a:rPr lang="en-US" dirty="0" err="1">
                <a:effectLst/>
                <a:latin typeface="Helvetica Neue" panose="02000503000000020004" pitchFamily="2" charset="0"/>
              </a:rPr>
              <a:t>ocho</a:t>
            </a:r>
            <a:r>
              <a:rPr lang="en-US" dirty="0">
                <a:effectLst/>
                <a:latin typeface="Helvetica Neue" panose="02000503000000020004" pitchFamily="2" charset="0"/>
              </a:rPr>
              <a:t> </a:t>
            </a:r>
            <a:r>
              <a:rPr lang="en-US" dirty="0" err="1">
                <a:effectLst/>
                <a:latin typeface="Helvetica Neue" panose="02000503000000020004" pitchFamily="2" charset="0"/>
              </a:rPr>
              <a:t>ámbitos</a:t>
            </a:r>
            <a:r>
              <a:rPr lang="en-US" dirty="0">
                <a:effectLst/>
                <a:latin typeface="Helvetica Neue" panose="02000503000000020004" pitchFamily="2" charset="0"/>
              </a:rPr>
              <a:t> </a:t>
            </a:r>
            <a:r>
              <a:rPr lang="en-US" dirty="0" err="1">
                <a:effectLst/>
                <a:latin typeface="Helvetica Neue" panose="02000503000000020004" pitchFamily="2" charset="0"/>
              </a:rPr>
              <a:t>específicos</a:t>
            </a:r>
            <a:r>
              <a:rPr lang="en-US" dirty="0">
                <a:effectLst/>
                <a:latin typeface="Helvetica Neue" panose="02000503000000020004" pitchFamily="2" charset="0"/>
              </a:rPr>
              <a:t> que </a:t>
            </a:r>
            <a:r>
              <a:rPr lang="en-US" dirty="0" err="1">
                <a:effectLst/>
                <a:latin typeface="Helvetica Neue" panose="02000503000000020004" pitchFamily="2" charset="0"/>
              </a:rPr>
              <a:t>deberán</a:t>
            </a:r>
            <a:r>
              <a:rPr lang="en-US" dirty="0">
                <a:effectLst/>
                <a:latin typeface="Helvetica Neue" panose="02000503000000020004" pitchFamily="2" charset="0"/>
              </a:rPr>
              <a:t> </a:t>
            </a:r>
            <a:r>
              <a:rPr lang="en-US" dirty="0" err="1">
                <a:effectLst/>
                <a:latin typeface="Helvetica Neue" panose="02000503000000020004" pitchFamily="2" charset="0"/>
              </a:rPr>
              <a:t>registrarse</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 base de </a:t>
            </a:r>
            <a:r>
              <a:rPr lang="en-US" dirty="0" err="1">
                <a:effectLst/>
                <a:latin typeface="Helvetica Neue" panose="02000503000000020004" pitchFamily="2" charset="0"/>
              </a:rPr>
              <a:t>datos</a:t>
            </a:r>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       </a:t>
            </a:r>
            <a:r>
              <a:rPr lang="en-US" dirty="0" err="1">
                <a:effectLst/>
                <a:latin typeface="Helvetica Neue" panose="02000503000000020004" pitchFamily="2" charset="0"/>
              </a:rPr>
              <a:t>Biometría</a:t>
            </a:r>
            <a:r>
              <a:rPr lang="en-US" dirty="0">
                <a:effectLst/>
                <a:latin typeface="Helvetica Neue" panose="02000503000000020004" pitchFamily="2" charset="0"/>
              </a:rPr>
              <a:t>: </a:t>
            </a:r>
            <a:r>
              <a:rPr lang="en-US" dirty="0" err="1">
                <a:effectLst/>
                <a:latin typeface="Helvetica Neue" panose="02000503000000020004" pitchFamily="2" charset="0"/>
              </a:rPr>
              <a:t>Identificación</a:t>
            </a:r>
            <a:r>
              <a:rPr lang="en-US" dirty="0">
                <a:effectLst/>
                <a:latin typeface="Helvetica Neue" panose="02000503000000020004" pitchFamily="2" charset="0"/>
              </a:rPr>
              <a:t> </a:t>
            </a:r>
            <a:r>
              <a:rPr lang="en-US" dirty="0" err="1">
                <a:effectLst/>
                <a:latin typeface="Helvetica Neue" panose="02000503000000020004" pitchFamily="2" charset="0"/>
              </a:rPr>
              <a:t>biométrica</a:t>
            </a:r>
            <a:r>
              <a:rPr lang="en-US" dirty="0">
                <a:effectLst/>
                <a:latin typeface="Helvetica Neue" panose="02000503000000020004" pitchFamily="2" charset="0"/>
              </a:rPr>
              <a:t> </a:t>
            </a:r>
            <a:r>
              <a:rPr lang="en-US" dirty="0" err="1">
                <a:effectLst/>
                <a:latin typeface="Helvetica Neue" panose="02000503000000020004" pitchFamily="2" charset="0"/>
              </a:rPr>
              <a:t>remota</a:t>
            </a:r>
            <a:r>
              <a:rPr lang="en-US" dirty="0">
                <a:effectLst/>
                <a:latin typeface="Helvetica Neue" panose="02000503000000020004" pitchFamily="2" charset="0"/>
              </a:rPr>
              <a:t> y </a:t>
            </a:r>
            <a:r>
              <a:rPr lang="en-US" dirty="0" err="1">
                <a:effectLst/>
                <a:latin typeface="Helvetica Neue" panose="02000503000000020004" pitchFamily="2" charset="0"/>
              </a:rPr>
              <a:t>categorización</a:t>
            </a:r>
            <a:r>
              <a:rPr lang="en-US" dirty="0">
                <a:effectLst/>
                <a:latin typeface="Helvetica Neue" panose="02000503000000020004" pitchFamily="2" charset="0"/>
              </a:rPr>
              <a:t> </a:t>
            </a:r>
            <a:r>
              <a:rPr lang="en-US" dirty="0" err="1">
                <a:effectLst/>
                <a:latin typeface="Helvetica Neue" panose="02000503000000020004" pitchFamily="2" charset="0"/>
              </a:rPr>
              <a:t>biométrica</a:t>
            </a:r>
            <a:r>
              <a:rPr lang="en-US" dirty="0">
                <a:effectLst/>
                <a:latin typeface="Helvetica Neue" panose="02000503000000020004" pitchFamily="2" charset="0"/>
              </a:rPr>
              <a:t>, </a:t>
            </a:r>
            <a:r>
              <a:rPr lang="en-US" dirty="0" err="1">
                <a:effectLst/>
                <a:latin typeface="Helvetica Neue" panose="02000503000000020004" pitchFamily="2" charset="0"/>
              </a:rPr>
              <a:t>incluyendo</a:t>
            </a:r>
            <a:r>
              <a:rPr lang="en-US" dirty="0">
                <a:effectLst/>
                <a:latin typeface="Helvetica Neue" panose="02000503000000020004" pitchFamily="2" charset="0"/>
              </a:rPr>
              <a:t> </a:t>
            </a:r>
            <a:r>
              <a:rPr lang="en-US" dirty="0" err="1">
                <a:effectLst/>
                <a:latin typeface="Helvetica Neue" panose="02000503000000020004" pitchFamily="2" charset="0"/>
              </a:rPr>
              <a:t>reconocimiento</a:t>
            </a:r>
            <a:r>
              <a:rPr lang="en-US" dirty="0">
                <a:effectLst/>
                <a:latin typeface="Helvetica Neue" panose="02000503000000020004" pitchFamily="2" charset="0"/>
              </a:rPr>
              <a:t> de </a:t>
            </a:r>
            <a:r>
              <a:rPr lang="en-US" dirty="0" err="1">
                <a:effectLst/>
                <a:latin typeface="Helvetica Neue" panose="02000503000000020004" pitchFamily="2" charset="0"/>
              </a:rPr>
              <a:t>emociones</a:t>
            </a:r>
            <a:r>
              <a:rPr lang="en-US" dirty="0">
                <a:effectLst/>
                <a:latin typeface="Helvetica Neue" panose="02000503000000020004" pitchFamily="2" charset="0"/>
              </a:rPr>
              <a:t>. Solo con </a:t>
            </a:r>
            <a:r>
              <a:rPr lang="en-US" dirty="0" err="1">
                <a:effectLst/>
                <a:latin typeface="Helvetica Neue" panose="02000503000000020004" pitchFamily="2" charset="0"/>
              </a:rPr>
              <a:t>autorización</a:t>
            </a:r>
            <a:r>
              <a:rPr lang="en-US" dirty="0">
                <a:effectLst/>
                <a:latin typeface="Helvetica Neue" panose="02000503000000020004" pitchFamily="2" charset="0"/>
              </a:rPr>
              <a:t> previa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circunstancias</a:t>
            </a:r>
            <a:r>
              <a:rPr lang="en-US" dirty="0">
                <a:effectLst/>
                <a:latin typeface="Helvetica Neue" panose="02000503000000020004" pitchFamily="2" charset="0"/>
              </a:rPr>
              <a:t> </a:t>
            </a:r>
            <a:r>
              <a:rPr lang="en-US" dirty="0" err="1">
                <a:effectLst/>
                <a:latin typeface="Helvetica Neue" panose="02000503000000020004" pitchFamily="2" charset="0"/>
              </a:rPr>
              <a:t>excepcionales</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Infraestructura</a:t>
            </a:r>
            <a:r>
              <a:rPr lang="en-US" dirty="0">
                <a:effectLst/>
                <a:latin typeface="Helvetica Neue" panose="02000503000000020004" pitchFamily="2" charset="0"/>
              </a:rPr>
              <a:t> </a:t>
            </a:r>
            <a:r>
              <a:rPr lang="en-US" dirty="0" err="1">
                <a:effectLst/>
                <a:latin typeface="Helvetica Neue" panose="02000503000000020004" pitchFamily="2" charset="0"/>
              </a:rPr>
              <a:t>crítica</a:t>
            </a:r>
            <a:r>
              <a:rPr lang="en-US" dirty="0">
                <a:effectLst/>
                <a:latin typeface="Helvetica Neue" panose="02000503000000020004" pitchFamily="2" charset="0"/>
              </a:rPr>
              <a:t>: </a:t>
            </a:r>
            <a:r>
              <a:rPr lang="en-US" dirty="0" err="1">
                <a:effectLst/>
                <a:latin typeface="Helvetica Neue" panose="02000503000000020004" pitchFamily="2" charset="0"/>
              </a:rPr>
              <a:t>Seguridad</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la </a:t>
            </a:r>
            <a:r>
              <a:rPr lang="en-US" dirty="0" err="1">
                <a:effectLst/>
                <a:latin typeface="Helvetica Neue" panose="02000503000000020004" pitchFamily="2" charset="0"/>
              </a:rPr>
              <a:t>gestión</a:t>
            </a:r>
            <a:r>
              <a:rPr lang="en-US" dirty="0">
                <a:effectLst/>
                <a:latin typeface="Helvetica Neue" panose="02000503000000020004" pitchFamily="2" charset="0"/>
              </a:rPr>
              <a:t> y </a:t>
            </a:r>
            <a:r>
              <a:rPr lang="en-US" dirty="0" err="1">
                <a:effectLst/>
                <a:latin typeface="Helvetica Neue" panose="02000503000000020004" pitchFamily="2" charset="0"/>
              </a:rPr>
              <a:t>operación</a:t>
            </a:r>
            <a:r>
              <a:rPr lang="en-US" dirty="0">
                <a:effectLst/>
                <a:latin typeface="Helvetica Neue" panose="02000503000000020004" pitchFamily="2" charset="0"/>
              </a:rPr>
              <a:t> de </a:t>
            </a:r>
            <a:r>
              <a:rPr lang="en-US" dirty="0" err="1">
                <a:effectLst/>
                <a:latin typeface="Helvetica Neue" panose="02000503000000020004" pitchFamily="2" charset="0"/>
              </a:rPr>
              <a:t>infraestructuras</a:t>
            </a:r>
            <a:r>
              <a:rPr lang="en-US" dirty="0">
                <a:effectLst/>
                <a:latin typeface="Helvetica Neue" panose="02000503000000020004" pitchFamily="2" charset="0"/>
              </a:rPr>
              <a:t> </a:t>
            </a:r>
            <a:r>
              <a:rPr lang="en-US" dirty="0" err="1">
                <a:effectLst/>
                <a:latin typeface="Helvetica Neue" panose="02000503000000020004" pitchFamily="2" charset="0"/>
              </a:rPr>
              <a:t>digitales</a:t>
            </a:r>
            <a:r>
              <a:rPr lang="en-US" dirty="0">
                <a:effectLst/>
                <a:latin typeface="Helvetica Neue" panose="02000503000000020004" pitchFamily="2" charset="0"/>
              </a:rPr>
              <a:t> </a:t>
            </a:r>
            <a:r>
              <a:rPr lang="en-US" dirty="0" err="1">
                <a:effectLst/>
                <a:latin typeface="Helvetica Neue" panose="02000503000000020004" pitchFamily="2" charset="0"/>
              </a:rPr>
              <a:t>esenciales</a:t>
            </a:r>
            <a:r>
              <a:rPr lang="en-US" dirty="0">
                <a:effectLst/>
                <a:latin typeface="Helvetica Neue" panose="02000503000000020004" pitchFamily="2" charset="0"/>
              </a:rPr>
              <a:t> </a:t>
            </a:r>
            <a:r>
              <a:rPr lang="en-US" dirty="0" err="1">
                <a:effectLst/>
                <a:latin typeface="Helvetica Neue" panose="02000503000000020004" pitchFamily="2" charset="0"/>
              </a:rPr>
              <a:t>como</a:t>
            </a:r>
            <a:r>
              <a:rPr lang="en-US" dirty="0">
                <a:effectLst/>
                <a:latin typeface="Helvetica Neue" panose="02000503000000020004" pitchFamily="2" charset="0"/>
              </a:rPr>
              <a:t> </a:t>
            </a:r>
            <a:r>
              <a:rPr lang="en-US" dirty="0" err="1">
                <a:effectLst/>
                <a:latin typeface="Helvetica Neue" panose="02000503000000020004" pitchFamily="2" charset="0"/>
              </a:rPr>
              <a:t>tráfico</a:t>
            </a:r>
            <a:r>
              <a:rPr lang="en-US" dirty="0">
                <a:effectLst/>
                <a:latin typeface="Helvetica Neue" panose="02000503000000020004" pitchFamily="2" charset="0"/>
              </a:rPr>
              <a:t> vial, </a:t>
            </a:r>
            <a:r>
              <a:rPr lang="en-US" dirty="0" err="1">
                <a:effectLst/>
                <a:latin typeface="Helvetica Neue" panose="02000503000000020004" pitchFamily="2" charset="0"/>
              </a:rPr>
              <a:t>suministro</a:t>
            </a:r>
            <a:r>
              <a:rPr lang="en-US" dirty="0">
                <a:effectLst/>
                <a:latin typeface="Helvetica Neue" panose="02000503000000020004" pitchFamily="2" charset="0"/>
              </a:rPr>
              <a:t> de </a:t>
            </a:r>
            <a:r>
              <a:rPr lang="en-US" dirty="0" err="1">
                <a:effectLst/>
                <a:latin typeface="Helvetica Neue" panose="02000503000000020004" pitchFamily="2" charset="0"/>
              </a:rPr>
              <a:t>agua</a:t>
            </a:r>
            <a:r>
              <a:rPr lang="en-US" dirty="0">
                <a:effectLst/>
                <a:latin typeface="Helvetica Neue" panose="02000503000000020004" pitchFamily="2" charset="0"/>
              </a:rPr>
              <a:t>, gas, </a:t>
            </a:r>
            <a:r>
              <a:rPr lang="en-US" dirty="0" err="1">
                <a:effectLst/>
                <a:latin typeface="Helvetica Neue" panose="02000503000000020004" pitchFamily="2" charset="0"/>
              </a:rPr>
              <a:t>calefacción</a:t>
            </a:r>
            <a:r>
              <a:rPr lang="en-US" dirty="0">
                <a:effectLst/>
                <a:latin typeface="Helvetica Neue" panose="02000503000000020004" pitchFamily="2" charset="0"/>
              </a:rPr>
              <a:t> y </a:t>
            </a:r>
            <a:r>
              <a:rPr lang="en-US" dirty="0" err="1">
                <a:effectLst/>
                <a:latin typeface="Helvetica Neue" panose="02000503000000020004" pitchFamily="2" charset="0"/>
              </a:rPr>
              <a:t>electricidad</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Educación</a:t>
            </a:r>
            <a:r>
              <a:rPr lang="en-US" dirty="0">
                <a:effectLst/>
                <a:latin typeface="Helvetica Neue" panose="02000503000000020004" pitchFamily="2" charset="0"/>
              </a:rPr>
              <a:t> y </a:t>
            </a:r>
            <a:r>
              <a:rPr lang="en-US" dirty="0" err="1">
                <a:effectLst/>
                <a:latin typeface="Helvetica Neue" panose="02000503000000020004" pitchFamily="2" charset="0"/>
              </a:rPr>
              <a:t>formación</a:t>
            </a:r>
            <a:r>
              <a:rPr lang="en-US" dirty="0">
                <a:effectLst/>
                <a:latin typeface="Helvetica Neue" panose="02000503000000020004" pitchFamily="2" charset="0"/>
              </a:rPr>
              <a:t>: </a:t>
            </a:r>
            <a:r>
              <a:rPr lang="en-US" dirty="0" err="1">
                <a:effectLst/>
                <a:latin typeface="Helvetica Neue" panose="02000503000000020004" pitchFamily="2" charset="0"/>
              </a:rPr>
              <a:t>Admisión</a:t>
            </a:r>
            <a:r>
              <a:rPr lang="en-US" dirty="0">
                <a:effectLst/>
                <a:latin typeface="Helvetica Neue" panose="02000503000000020004" pitchFamily="2" charset="0"/>
              </a:rPr>
              <a:t> y </a:t>
            </a:r>
            <a:r>
              <a:rPr lang="en-US" dirty="0" err="1">
                <a:effectLst/>
                <a:latin typeface="Helvetica Neue" panose="02000503000000020004" pitchFamily="2" charset="0"/>
              </a:rPr>
              <a:t>evaluación</a:t>
            </a:r>
            <a:r>
              <a:rPr lang="en-US" dirty="0">
                <a:effectLst/>
                <a:latin typeface="Helvetica Neue" panose="02000503000000020004" pitchFamily="2" charset="0"/>
              </a:rPr>
              <a:t> </a:t>
            </a:r>
            <a:r>
              <a:rPr lang="en-US" dirty="0" err="1">
                <a:effectLst/>
                <a:latin typeface="Helvetica Neue" panose="02000503000000020004" pitchFamily="2" charset="0"/>
              </a:rPr>
              <a:t>educativa</a:t>
            </a:r>
            <a:r>
              <a:rPr lang="en-US" dirty="0">
                <a:effectLst/>
                <a:latin typeface="Helvetica Neue" panose="02000503000000020004" pitchFamily="2" charset="0"/>
              </a:rPr>
              <a:t>, </a:t>
            </a:r>
            <a:r>
              <a:rPr lang="en-US" dirty="0" err="1">
                <a:effectLst/>
                <a:latin typeface="Helvetica Neue" panose="02000503000000020004" pitchFamily="2" charset="0"/>
              </a:rPr>
              <a:t>monitoreo</a:t>
            </a:r>
            <a:r>
              <a:rPr lang="en-US" dirty="0">
                <a:effectLst/>
                <a:latin typeface="Helvetica Neue" panose="02000503000000020004" pitchFamily="2" charset="0"/>
              </a:rPr>
              <a:t> y </a:t>
            </a:r>
            <a:r>
              <a:rPr lang="en-US" dirty="0" err="1">
                <a:effectLst/>
                <a:latin typeface="Helvetica Neue" panose="02000503000000020004" pitchFamily="2" charset="0"/>
              </a:rPr>
              <a:t>detección</a:t>
            </a:r>
            <a:r>
              <a:rPr lang="en-US" dirty="0">
                <a:effectLst/>
                <a:latin typeface="Helvetica Neue" panose="02000503000000020004" pitchFamily="2" charset="0"/>
              </a:rPr>
              <a:t> de </a:t>
            </a:r>
            <a:r>
              <a:rPr lang="en-US" dirty="0" err="1">
                <a:effectLst/>
                <a:latin typeface="Helvetica Neue" panose="02000503000000020004" pitchFamily="2" charset="0"/>
              </a:rPr>
              <a:t>comportamiento</a:t>
            </a:r>
            <a:r>
              <a:rPr lang="en-US" dirty="0">
                <a:effectLst/>
                <a:latin typeface="Helvetica Neue" panose="02000503000000020004" pitchFamily="2" charset="0"/>
              </a:rPr>
              <a:t> </a:t>
            </a:r>
            <a:r>
              <a:rPr lang="en-US" dirty="0" err="1">
                <a:effectLst/>
                <a:latin typeface="Helvetica Neue" panose="02000503000000020004" pitchFamily="2" charset="0"/>
              </a:rPr>
              <a:t>prohibido</a:t>
            </a:r>
            <a:r>
              <a:rPr lang="en-US" dirty="0">
                <a:effectLst/>
                <a:latin typeface="Helvetica Neue" panose="02000503000000020004" pitchFamily="2" charset="0"/>
              </a:rPr>
              <a:t> </a:t>
            </a:r>
            <a:r>
              <a:rPr lang="en-US" dirty="0" err="1">
                <a:effectLst/>
                <a:latin typeface="Helvetica Neue" panose="02000503000000020004" pitchFamily="2" charset="0"/>
              </a:rPr>
              <a:t>durante</a:t>
            </a:r>
            <a:r>
              <a:rPr lang="en-US" dirty="0">
                <a:effectLst/>
                <a:latin typeface="Helvetica Neue" panose="02000503000000020004" pitchFamily="2" charset="0"/>
              </a:rPr>
              <a:t> </a:t>
            </a:r>
            <a:r>
              <a:rPr lang="en-US" dirty="0" err="1">
                <a:effectLst/>
                <a:latin typeface="Helvetica Neue" panose="02000503000000020004" pitchFamily="2" charset="0"/>
              </a:rPr>
              <a:t>exámenes</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Empleo</a:t>
            </a:r>
            <a:r>
              <a:rPr lang="en-US" dirty="0">
                <a:effectLst/>
                <a:latin typeface="Helvetica Neue" panose="02000503000000020004" pitchFamily="2" charset="0"/>
              </a:rPr>
              <a:t> y </a:t>
            </a:r>
            <a:r>
              <a:rPr lang="en-US" dirty="0" err="1">
                <a:effectLst/>
                <a:latin typeface="Helvetica Neue" panose="02000503000000020004" pitchFamily="2" charset="0"/>
              </a:rPr>
              <a:t>gestión</a:t>
            </a:r>
            <a:r>
              <a:rPr lang="en-US" dirty="0">
                <a:effectLst/>
                <a:latin typeface="Helvetica Neue" panose="02000503000000020004" pitchFamily="2" charset="0"/>
              </a:rPr>
              <a:t> </a:t>
            </a:r>
            <a:r>
              <a:rPr lang="en-US" dirty="0" err="1">
                <a:effectLst/>
                <a:latin typeface="Helvetica Neue" panose="02000503000000020004" pitchFamily="2" charset="0"/>
              </a:rPr>
              <a:t>laboral</a:t>
            </a:r>
            <a:r>
              <a:rPr lang="en-US" dirty="0">
                <a:effectLst/>
                <a:latin typeface="Helvetica Neue" panose="02000503000000020004" pitchFamily="2" charset="0"/>
              </a:rPr>
              <a:t>: </a:t>
            </a:r>
            <a:r>
              <a:rPr lang="en-US" dirty="0" err="1">
                <a:effectLst/>
                <a:latin typeface="Helvetica Neue" panose="02000503000000020004" pitchFamily="2" charset="0"/>
              </a:rPr>
              <a:t>Reclutamiento</a:t>
            </a:r>
            <a:r>
              <a:rPr lang="en-US" dirty="0">
                <a:effectLst/>
                <a:latin typeface="Helvetica Neue" panose="02000503000000020004" pitchFamily="2" charset="0"/>
              </a:rPr>
              <a:t>, </a:t>
            </a:r>
            <a:r>
              <a:rPr lang="en-US" dirty="0" err="1">
                <a:effectLst/>
                <a:latin typeface="Helvetica Neue" panose="02000503000000020004" pitchFamily="2" charset="0"/>
              </a:rPr>
              <a:t>evaluación</a:t>
            </a:r>
            <a:r>
              <a:rPr lang="en-US" dirty="0">
                <a:effectLst/>
                <a:latin typeface="Helvetica Neue" panose="02000503000000020004" pitchFamily="2" charset="0"/>
              </a:rPr>
              <a:t> de </a:t>
            </a:r>
            <a:r>
              <a:rPr lang="en-US" dirty="0" err="1">
                <a:effectLst/>
                <a:latin typeface="Helvetica Neue" panose="02000503000000020004" pitchFamily="2" charset="0"/>
              </a:rPr>
              <a:t>candidatos</a:t>
            </a:r>
            <a:r>
              <a:rPr lang="en-US" dirty="0">
                <a:effectLst/>
                <a:latin typeface="Helvetica Neue" panose="02000503000000020004" pitchFamily="2" charset="0"/>
              </a:rPr>
              <a:t>, </a:t>
            </a:r>
            <a:r>
              <a:rPr lang="en-US" dirty="0" err="1">
                <a:effectLst/>
                <a:latin typeface="Helvetica Neue" panose="02000503000000020004" pitchFamily="2" charset="0"/>
              </a:rPr>
              <a:t>decisiones</a:t>
            </a:r>
            <a:r>
              <a:rPr lang="en-US" dirty="0">
                <a:effectLst/>
                <a:latin typeface="Helvetica Neue" panose="02000503000000020004" pitchFamily="2" charset="0"/>
              </a:rPr>
              <a:t> </a:t>
            </a:r>
            <a:r>
              <a:rPr lang="en-US" dirty="0" err="1">
                <a:effectLst/>
                <a:latin typeface="Helvetica Neue" panose="02000503000000020004" pitchFamily="2" charset="0"/>
              </a:rPr>
              <a:t>sobre</a:t>
            </a:r>
            <a:r>
              <a:rPr lang="en-US" dirty="0">
                <a:effectLst/>
                <a:latin typeface="Helvetica Neue" panose="02000503000000020004" pitchFamily="2" charset="0"/>
              </a:rPr>
              <a:t> </a:t>
            </a:r>
            <a:r>
              <a:rPr lang="en-US" dirty="0" err="1">
                <a:effectLst/>
                <a:latin typeface="Helvetica Neue" panose="02000503000000020004" pitchFamily="2" charset="0"/>
              </a:rPr>
              <a:t>promociones</a:t>
            </a:r>
            <a:r>
              <a:rPr lang="en-US" dirty="0">
                <a:effectLst/>
                <a:latin typeface="Helvetica Neue" panose="02000503000000020004" pitchFamily="2" charset="0"/>
              </a:rPr>
              <a:t>, </a:t>
            </a:r>
            <a:r>
              <a:rPr lang="en-US" dirty="0" err="1">
                <a:effectLst/>
                <a:latin typeface="Helvetica Neue" panose="02000503000000020004" pitchFamily="2" charset="0"/>
              </a:rPr>
              <a:t>asignación</a:t>
            </a:r>
            <a:r>
              <a:rPr lang="en-US" dirty="0">
                <a:effectLst/>
                <a:latin typeface="Helvetica Neue" panose="02000503000000020004" pitchFamily="2" charset="0"/>
              </a:rPr>
              <a:t> de </a:t>
            </a:r>
            <a:r>
              <a:rPr lang="en-US" dirty="0" err="1">
                <a:effectLst/>
                <a:latin typeface="Helvetica Neue" panose="02000503000000020004" pitchFamily="2" charset="0"/>
              </a:rPr>
              <a:t>tareas</a:t>
            </a:r>
            <a:r>
              <a:rPr lang="en-US" dirty="0">
                <a:effectLst/>
                <a:latin typeface="Helvetica Neue" panose="02000503000000020004" pitchFamily="2" charset="0"/>
              </a:rPr>
              <a:t> y </a:t>
            </a:r>
            <a:r>
              <a:rPr lang="en-US" dirty="0" err="1">
                <a:effectLst/>
                <a:latin typeface="Helvetica Neue" panose="02000503000000020004" pitchFamily="2" charset="0"/>
              </a:rPr>
              <a:t>monitoreo</a:t>
            </a:r>
            <a:r>
              <a:rPr lang="en-US" dirty="0">
                <a:effectLst/>
                <a:latin typeface="Helvetica Neue" panose="02000503000000020004" pitchFamily="2" charset="0"/>
              </a:rPr>
              <a:t> del </a:t>
            </a:r>
            <a:r>
              <a:rPr lang="en-US" dirty="0" err="1">
                <a:effectLst/>
                <a:latin typeface="Helvetica Neue" panose="02000503000000020004" pitchFamily="2" charset="0"/>
              </a:rPr>
              <a:t>desempeño</a:t>
            </a:r>
            <a:r>
              <a:rPr lang="en-US" dirty="0">
                <a:effectLst/>
                <a:latin typeface="Helvetica Neue" panose="02000503000000020004" pitchFamily="2" charset="0"/>
              </a:rPr>
              <a:t> de </a:t>
            </a:r>
            <a:r>
              <a:rPr lang="en-US" dirty="0" err="1">
                <a:effectLst/>
                <a:latin typeface="Helvetica Neue" panose="02000503000000020004" pitchFamily="2" charset="0"/>
              </a:rPr>
              <a:t>los</a:t>
            </a:r>
            <a:r>
              <a:rPr lang="en-US" dirty="0">
                <a:effectLst/>
                <a:latin typeface="Helvetica Neue" panose="02000503000000020004" pitchFamily="2" charset="0"/>
              </a:rPr>
              <a:t> </a:t>
            </a:r>
            <a:r>
              <a:rPr lang="en-US" dirty="0" err="1">
                <a:effectLst/>
                <a:latin typeface="Helvetica Neue" panose="02000503000000020004" pitchFamily="2" charset="0"/>
              </a:rPr>
              <a:t>trabajadores</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Servicios</a:t>
            </a:r>
            <a:r>
              <a:rPr lang="en-US" dirty="0">
                <a:effectLst/>
                <a:latin typeface="Helvetica Neue" panose="02000503000000020004" pitchFamily="2" charset="0"/>
              </a:rPr>
              <a:t> </a:t>
            </a:r>
            <a:r>
              <a:rPr lang="en-US" dirty="0" err="1">
                <a:effectLst/>
                <a:latin typeface="Helvetica Neue" panose="02000503000000020004" pitchFamily="2" charset="0"/>
              </a:rPr>
              <a:t>esenciales</a:t>
            </a:r>
            <a:r>
              <a:rPr lang="en-US" dirty="0">
                <a:effectLst/>
                <a:latin typeface="Helvetica Neue" panose="02000503000000020004" pitchFamily="2" charset="0"/>
              </a:rPr>
              <a:t>: </a:t>
            </a:r>
            <a:r>
              <a:rPr lang="en-US" dirty="0" err="1">
                <a:effectLst/>
                <a:latin typeface="Helvetica Neue" panose="02000503000000020004" pitchFamily="2" charset="0"/>
              </a:rPr>
              <a:t>Evaluación</a:t>
            </a:r>
            <a:r>
              <a:rPr lang="en-US" dirty="0">
                <a:effectLst/>
                <a:latin typeface="Helvetica Neue" panose="02000503000000020004" pitchFamily="2" charset="0"/>
              </a:rPr>
              <a:t> de </a:t>
            </a:r>
            <a:r>
              <a:rPr lang="en-US" dirty="0" err="1">
                <a:effectLst/>
                <a:latin typeface="Helvetica Neue" panose="02000503000000020004" pitchFamily="2" charset="0"/>
              </a:rPr>
              <a:t>elegibilidad</a:t>
            </a:r>
            <a:r>
              <a:rPr lang="en-US" dirty="0">
                <a:effectLst/>
                <a:latin typeface="Helvetica Neue" panose="02000503000000020004" pitchFamily="2" charset="0"/>
              </a:rPr>
              <a:t> para </a:t>
            </a:r>
            <a:r>
              <a:rPr lang="en-US" dirty="0" err="1">
                <a:effectLst/>
                <a:latin typeface="Helvetica Neue" panose="02000503000000020004" pitchFamily="2" charset="0"/>
              </a:rPr>
              <a:t>asistencia</a:t>
            </a:r>
            <a:r>
              <a:rPr lang="en-US" dirty="0">
                <a:effectLst/>
                <a:latin typeface="Helvetica Neue" panose="02000503000000020004" pitchFamily="2" charset="0"/>
              </a:rPr>
              <a:t> </a:t>
            </a:r>
            <a:r>
              <a:rPr lang="en-US" dirty="0" err="1">
                <a:effectLst/>
                <a:latin typeface="Helvetica Neue" panose="02000503000000020004" pitchFamily="2" charset="0"/>
              </a:rPr>
              <a:t>pública</a:t>
            </a:r>
            <a:r>
              <a:rPr lang="en-US" dirty="0">
                <a:effectLst/>
                <a:latin typeface="Helvetica Neue" panose="02000503000000020004" pitchFamily="2" charset="0"/>
              </a:rPr>
              <a:t>, </a:t>
            </a:r>
            <a:r>
              <a:rPr lang="en-US" dirty="0" err="1">
                <a:effectLst/>
                <a:latin typeface="Helvetica Neue" panose="02000503000000020004" pitchFamily="2" charset="0"/>
              </a:rPr>
              <a:t>seguros</a:t>
            </a:r>
            <a:r>
              <a:rPr lang="en-US" dirty="0">
                <a:effectLst/>
                <a:latin typeface="Helvetica Neue" panose="02000503000000020004" pitchFamily="2" charset="0"/>
              </a:rPr>
              <a:t> de </a:t>
            </a:r>
            <a:r>
              <a:rPr lang="en-US" dirty="0" err="1">
                <a:effectLst/>
                <a:latin typeface="Helvetica Neue" panose="02000503000000020004" pitchFamily="2" charset="0"/>
              </a:rPr>
              <a:t>vida</a:t>
            </a:r>
            <a:r>
              <a:rPr lang="en-US" dirty="0">
                <a:effectLst/>
                <a:latin typeface="Helvetica Neue" panose="02000503000000020004" pitchFamily="2" charset="0"/>
              </a:rPr>
              <a:t> y </a:t>
            </a:r>
            <a:r>
              <a:rPr lang="en-US" dirty="0" err="1">
                <a:effectLst/>
                <a:latin typeface="Helvetica Neue" panose="02000503000000020004" pitchFamily="2" charset="0"/>
              </a:rPr>
              <a:t>salud</a:t>
            </a:r>
            <a:r>
              <a:rPr lang="en-US" dirty="0">
                <a:effectLst/>
                <a:latin typeface="Helvetica Neue" panose="02000503000000020004" pitchFamily="2" charset="0"/>
              </a:rPr>
              <a:t>, </a:t>
            </a:r>
            <a:r>
              <a:rPr lang="en-US" dirty="0" err="1">
                <a:effectLst/>
                <a:latin typeface="Helvetica Neue" panose="02000503000000020004" pitchFamily="2" charset="0"/>
              </a:rPr>
              <a:t>solvencia</a:t>
            </a:r>
            <a:r>
              <a:rPr lang="en-US" dirty="0">
                <a:effectLst/>
                <a:latin typeface="Helvetica Neue" panose="02000503000000020004" pitchFamily="2" charset="0"/>
              </a:rPr>
              <a:t> </a:t>
            </a:r>
            <a:r>
              <a:rPr lang="en-US" dirty="0" err="1">
                <a:effectLst/>
                <a:latin typeface="Helvetica Neue" panose="02000503000000020004" pitchFamily="2" charset="0"/>
              </a:rPr>
              <a:t>crediticia</a:t>
            </a:r>
            <a:r>
              <a:rPr lang="en-US" dirty="0">
                <a:effectLst/>
                <a:latin typeface="Helvetica Neue" panose="02000503000000020004" pitchFamily="2" charset="0"/>
              </a:rPr>
              <a:t> y </a:t>
            </a:r>
            <a:r>
              <a:rPr lang="en-US" dirty="0" err="1">
                <a:effectLst/>
                <a:latin typeface="Helvetica Neue" panose="02000503000000020004" pitchFamily="2" charset="0"/>
              </a:rPr>
              <a:t>clasificación</a:t>
            </a:r>
            <a:r>
              <a:rPr lang="en-US" dirty="0">
                <a:effectLst/>
                <a:latin typeface="Helvetica Neue" panose="02000503000000020004" pitchFamily="2" charset="0"/>
              </a:rPr>
              <a:t> de </a:t>
            </a:r>
            <a:r>
              <a:rPr lang="en-US" dirty="0" err="1">
                <a:effectLst/>
                <a:latin typeface="Helvetica Neue" panose="02000503000000020004" pitchFamily="2" charset="0"/>
              </a:rPr>
              <a:t>llamadas</a:t>
            </a:r>
            <a:r>
              <a:rPr lang="en-US" dirty="0">
                <a:effectLst/>
                <a:latin typeface="Helvetica Neue" panose="02000503000000020004" pitchFamily="2" charset="0"/>
              </a:rPr>
              <a:t> de </a:t>
            </a:r>
            <a:r>
              <a:rPr lang="en-US" dirty="0" err="1">
                <a:effectLst/>
                <a:latin typeface="Helvetica Neue" panose="02000503000000020004" pitchFamily="2" charset="0"/>
              </a:rPr>
              <a:t>emergencia</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Aplicación</a:t>
            </a:r>
            <a:r>
              <a:rPr lang="en-US" dirty="0">
                <a:effectLst/>
                <a:latin typeface="Helvetica Neue" panose="02000503000000020004" pitchFamily="2" charset="0"/>
              </a:rPr>
              <a:t> de la ley: </a:t>
            </a:r>
            <a:r>
              <a:rPr lang="en-US" dirty="0" err="1">
                <a:effectLst/>
                <a:latin typeface="Helvetica Neue" panose="02000503000000020004" pitchFamily="2" charset="0"/>
              </a:rPr>
              <a:t>Uso</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polígrafos</a:t>
            </a:r>
            <a:r>
              <a:rPr lang="en-US" dirty="0">
                <a:effectLst/>
                <a:latin typeface="Helvetica Neue" panose="02000503000000020004" pitchFamily="2" charset="0"/>
              </a:rPr>
              <a:t>, </a:t>
            </a:r>
            <a:r>
              <a:rPr lang="en-US" dirty="0" err="1">
                <a:effectLst/>
                <a:latin typeface="Helvetica Neue" panose="02000503000000020004" pitchFamily="2" charset="0"/>
              </a:rPr>
              <a:t>evaluación</a:t>
            </a:r>
            <a:r>
              <a:rPr lang="en-US" dirty="0">
                <a:effectLst/>
                <a:latin typeface="Helvetica Neue" panose="02000503000000020004" pitchFamily="2" charset="0"/>
              </a:rPr>
              <a:t> de </a:t>
            </a:r>
            <a:r>
              <a:rPr lang="en-US" dirty="0" err="1">
                <a:effectLst/>
                <a:latin typeface="Helvetica Neue" panose="02000503000000020004" pitchFamily="2" charset="0"/>
              </a:rPr>
              <a:t>pruebas</a:t>
            </a:r>
            <a:r>
              <a:rPr lang="en-US" dirty="0">
                <a:effectLst/>
                <a:latin typeface="Helvetica Neue" panose="02000503000000020004" pitchFamily="2" charset="0"/>
              </a:rPr>
              <a:t>, </a:t>
            </a:r>
            <a:r>
              <a:rPr lang="en-US" dirty="0" err="1">
                <a:effectLst/>
                <a:latin typeface="Helvetica Neue" panose="02000503000000020004" pitchFamily="2" charset="0"/>
              </a:rPr>
              <a:t>perfilado</a:t>
            </a:r>
            <a:r>
              <a:rPr lang="en-US" dirty="0">
                <a:effectLst/>
                <a:latin typeface="Helvetica Neue" panose="02000503000000020004" pitchFamily="2" charset="0"/>
              </a:rPr>
              <a:t> criminal y </a:t>
            </a:r>
            <a:r>
              <a:rPr lang="en-US" dirty="0" err="1">
                <a:effectLst/>
                <a:latin typeface="Helvetica Neue" panose="02000503000000020004" pitchFamily="2" charset="0"/>
              </a:rPr>
              <a:t>evaluación</a:t>
            </a:r>
            <a:r>
              <a:rPr lang="en-US" dirty="0">
                <a:effectLst/>
                <a:latin typeface="Helvetica Neue" panose="02000503000000020004" pitchFamily="2" charset="0"/>
              </a:rPr>
              <a:t> de </a:t>
            </a:r>
            <a:r>
              <a:rPr lang="en-US" dirty="0" err="1">
                <a:effectLst/>
                <a:latin typeface="Helvetica Neue" panose="02000503000000020004" pitchFamily="2" charset="0"/>
              </a:rPr>
              <a:t>riesgos</a:t>
            </a:r>
            <a:r>
              <a:rPr lang="en-US" dirty="0">
                <a:effectLst/>
                <a:latin typeface="Helvetica Neue" panose="02000503000000020004" pitchFamily="2" charset="0"/>
              </a:rPr>
              <a:t> de </a:t>
            </a:r>
            <a:r>
              <a:rPr lang="en-US" dirty="0" err="1">
                <a:effectLst/>
                <a:latin typeface="Helvetica Neue" panose="02000503000000020004" pitchFamily="2" charset="0"/>
              </a:rPr>
              <a:t>reincidencia</a:t>
            </a:r>
            <a:r>
              <a:rPr lang="en-US" dirty="0">
                <a:effectLst/>
                <a:latin typeface="Helvetica Neue" panose="02000503000000020004" pitchFamily="2" charset="0"/>
              </a:rPr>
              <a:t>.</a:t>
            </a:r>
          </a:p>
          <a:p>
            <a:r>
              <a:rPr lang="en-US" dirty="0">
                <a:effectLst/>
                <a:latin typeface="Helvetica Neue" panose="02000503000000020004" pitchFamily="2" charset="0"/>
              </a:rPr>
              <a:t>•       </a:t>
            </a:r>
            <a:r>
              <a:rPr lang="en-US" dirty="0" err="1">
                <a:effectLst/>
                <a:latin typeface="Helvetica Neue" panose="02000503000000020004" pitchFamily="2" charset="0"/>
              </a:rPr>
              <a:t>Migración</a:t>
            </a:r>
            <a:r>
              <a:rPr lang="en-US" dirty="0">
                <a:effectLst/>
                <a:latin typeface="Helvetica Neue" panose="02000503000000020004" pitchFamily="2" charset="0"/>
              </a:rPr>
              <a:t> y control </a:t>
            </a:r>
            <a:r>
              <a:rPr lang="en-US" dirty="0" err="1">
                <a:effectLst/>
                <a:latin typeface="Helvetica Neue" panose="02000503000000020004" pitchFamily="2" charset="0"/>
              </a:rPr>
              <a:t>fronterizo</a:t>
            </a:r>
            <a:r>
              <a:rPr lang="en-US" dirty="0">
                <a:effectLst/>
                <a:latin typeface="Helvetica Neue" panose="02000503000000020004" pitchFamily="2" charset="0"/>
              </a:rPr>
              <a:t>: </a:t>
            </a:r>
            <a:r>
              <a:rPr lang="en-US" dirty="0" err="1">
                <a:effectLst/>
                <a:latin typeface="Helvetica Neue" panose="02000503000000020004" pitchFamily="2" charset="0"/>
              </a:rPr>
              <a:t>Evaluación</a:t>
            </a:r>
            <a:r>
              <a:rPr lang="en-US" dirty="0">
                <a:effectLst/>
                <a:latin typeface="Helvetica Neue" panose="02000503000000020004" pitchFamily="2" charset="0"/>
              </a:rPr>
              <a:t> de </a:t>
            </a:r>
            <a:r>
              <a:rPr lang="en-US" dirty="0" err="1">
                <a:effectLst/>
                <a:latin typeface="Helvetica Neue" panose="02000503000000020004" pitchFamily="2" charset="0"/>
              </a:rPr>
              <a:t>riesgos</a:t>
            </a:r>
            <a:r>
              <a:rPr lang="en-US" dirty="0">
                <a:effectLst/>
                <a:latin typeface="Helvetica Neue" panose="02000503000000020004" pitchFamily="2" charset="0"/>
              </a:rPr>
              <a:t> de </a:t>
            </a:r>
            <a:r>
              <a:rPr lang="en-US" dirty="0" err="1">
                <a:effectLst/>
                <a:latin typeface="Helvetica Neue" panose="02000503000000020004" pitchFamily="2" charset="0"/>
              </a:rPr>
              <a:t>seguridad</a:t>
            </a:r>
            <a:r>
              <a:rPr lang="en-US" dirty="0">
                <a:effectLst/>
                <a:latin typeface="Helvetica Neue" panose="02000503000000020004" pitchFamily="2" charset="0"/>
              </a:rPr>
              <a:t> y </a:t>
            </a:r>
            <a:r>
              <a:rPr lang="en-US" dirty="0" err="1">
                <a:effectLst/>
                <a:latin typeface="Helvetica Neue" panose="02000503000000020004" pitchFamily="2" charset="0"/>
              </a:rPr>
              <a:t>examinación</a:t>
            </a:r>
            <a:r>
              <a:rPr lang="en-US" dirty="0">
                <a:effectLst/>
                <a:latin typeface="Helvetica Neue" panose="02000503000000020004" pitchFamily="2" charset="0"/>
              </a:rPr>
              <a:t> de solicitudes de </a:t>
            </a:r>
            <a:r>
              <a:rPr lang="en-US" dirty="0" err="1">
                <a:effectLst/>
                <a:latin typeface="Helvetica Neue" panose="02000503000000020004" pitchFamily="2" charset="0"/>
              </a:rPr>
              <a:t>asilo</a:t>
            </a:r>
            <a:r>
              <a:rPr lang="en-US" dirty="0">
                <a:effectLst/>
                <a:latin typeface="Helvetica Neue" panose="02000503000000020004" pitchFamily="2" charset="0"/>
              </a:rPr>
              <a:t>, </a:t>
            </a:r>
            <a:r>
              <a:rPr lang="en-US" dirty="0" err="1">
                <a:effectLst/>
                <a:latin typeface="Helvetica Neue" panose="02000503000000020004" pitchFamily="2" charset="0"/>
              </a:rPr>
              <a:t>visados</a:t>
            </a:r>
            <a:r>
              <a:rPr lang="en-US" dirty="0">
                <a:effectLst/>
                <a:latin typeface="Helvetica Neue" panose="02000503000000020004" pitchFamily="2" charset="0"/>
              </a:rPr>
              <a:t> y </a:t>
            </a:r>
            <a:r>
              <a:rPr lang="en-US" dirty="0" err="1">
                <a:effectLst/>
                <a:latin typeface="Helvetica Neue" panose="02000503000000020004" pitchFamily="2" charset="0"/>
              </a:rPr>
              <a:t>permisos</a:t>
            </a:r>
            <a:r>
              <a:rPr lang="en-US" dirty="0">
                <a:effectLst/>
                <a:latin typeface="Helvetica Neue" panose="02000503000000020004" pitchFamily="2" charset="0"/>
              </a:rPr>
              <a:t> de residencia.</a:t>
            </a:r>
          </a:p>
          <a:p>
            <a:r>
              <a:rPr lang="en-US" dirty="0">
                <a:effectLst/>
                <a:latin typeface="Helvetica Neue" panose="02000503000000020004" pitchFamily="2" charset="0"/>
              </a:rPr>
              <a:t>•       Justicia y </a:t>
            </a:r>
            <a:r>
              <a:rPr lang="en-US" dirty="0" err="1">
                <a:effectLst/>
                <a:latin typeface="Helvetica Neue" panose="02000503000000020004" pitchFamily="2" charset="0"/>
              </a:rPr>
              <a:t>procesos</a:t>
            </a:r>
            <a:r>
              <a:rPr lang="en-US" dirty="0">
                <a:effectLst/>
                <a:latin typeface="Helvetica Neue" panose="02000503000000020004" pitchFamily="2" charset="0"/>
              </a:rPr>
              <a:t> </a:t>
            </a:r>
            <a:r>
              <a:rPr lang="en-US" dirty="0" err="1">
                <a:effectLst/>
                <a:latin typeface="Helvetica Neue" panose="02000503000000020004" pitchFamily="2" charset="0"/>
              </a:rPr>
              <a:t>democráticos</a:t>
            </a:r>
            <a:r>
              <a:rPr lang="en-US" dirty="0">
                <a:effectLst/>
                <a:latin typeface="Helvetica Neue" panose="02000503000000020004" pitchFamily="2" charset="0"/>
              </a:rPr>
              <a:t>: </a:t>
            </a:r>
            <a:r>
              <a:rPr lang="en-US" dirty="0" err="1">
                <a:effectLst/>
                <a:latin typeface="Helvetica Neue" panose="02000503000000020004" pitchFamily="2" charset="0"/>
              </a:rPr>
              <a:t>Investigación</a:t>
            </a:r>
            <a:r>
              <a:rPr lang="en-US" dirty="0">
                <a:effectLst/>
                <a:latin typeface="Helvetica Neue" panose="02000503000000020004" pitchFamily="2" charset="0"/>
              </a:rPr>
              <a:t> de </a:t>
            </a:r>
            <a:r>
              <a:rPr lang="en-US" dirty="0" err="1">
                <a:effectLst/>
                <a:latin typeface="Helvetica Neue" panose="02000503000000020004" pitchFamily="2" charset="0"/>
              </a:rPr>
              <a:t>hechos</a:t>
            </a:r>
            <a:r>
              <a:rPr lang="en-US" dirty="0">
                <a:effectLst/>
                <a:latin typeface="Helvetica Neue" panose="02000503000000020004" pitchFamily="2" charset="0"/>
              </a:rPr>
              <a:t> y </a:t>
            </a:r>
            <a:r>
              <a:rPr lang="en-US" dirty="0" err="1">
                <a:effectLst/>
                <a:latin typeface="Helvetica Neue" panose="02000503000000020004" pitchFamily="2" charset="0"/>
              </a:rPr>
              <a:t>leyes</a:t>
            </a:r>
            <a:r>
              <a:rPr lang="en-US" dirty="0">
                <a:effectLst/>
                <a:latin typeface="Helvetica Neue" panose="02000503000000020004" pitchFamily="2" charset="0"/>
              </a:rPr>
              <a:t>, </a:t>
            </a:r>
            <a:r>
              <a:rPr lang="en-US" dirty="0" err="1">
                <a:effectLst/>
                <a:latin typeface="Helvetica Neue" panose="02000503000000020004" pitchFamily="2" charset="0"/>
              </a:rPr>
              <a:t>aplicación</a:t>
            </a:r>
            <a:r>
              <a:rPr lang="en-US" dirty="0">
                <a:effectLst/>
                <a:latin typeface="Helvetica Neue" panose="02000503000000020004" pitchFamily="2" charset="0"/>
              </a:rPr>
              <a:t> de la ley e </a:t>
            </a:r>
            <a:r>
              <a:rPr lang="en-US" dirty="0" err="1">
                <a:effectLst/>
                <a:latin typeface="Helvetica Neue" panose="02000503000000020004" pitchFamily="2" charset="0"/>
              </a:rPr>
              <a:t>influencia</a:t>
            </a:r>
            <a:r>
              <a:rPr lang="en-US" dirty="0">
                <a:effectLst/>
                <a:latin typeface="Helvetica Neue" panose="02000503000000020004" pitchFamily="2" charset="0"/>
              </a:rPr>
              <a:t> </a:t>
            </a:r>
            <a:r>
              <a:rPr lang="en-US" dirty="0" err="1">
                <a:effectLst/>
                <a:latin typeface="Helvetica Neue" panose="02000503000000020004" pitchFamily="2" charset="0"/>
              </a:rPr>
              <a:t>en</a:t>
            </a:r>
            <a:r>
              <a:rPr lang="en-US" dirty="0">
                <a:effectLst/>
                <a:latin typeface="Helvetica Neue" panose="02000503000000020004" pitchFamily="2" charset="0"/>
              </a:rPr>
              <a:t> </a:t>
            </a:r>
            <a:r>
              <a:rPr lang="en-US" dirty="0" err="1">
                <a:effectLst/>
                <a:latin typeface="Helvetica Neue" panose="02000503000000020004" pitchFamily="2" charset="0"/>
              </a:rPr>
              <a:t>el</a:t>
            </a:r>
            <a:r>
              <a:rPr lang="en-US" dirty="0">
                <a:effectLst/>
                <a:latin typeface="Helvetica Neue" panose="02000503000000020004" pitchFamily="2" charset="0"/>
              </a:rPr>
              <a:t> </a:t>
            </a:r>
            <a:r>
              <a:rPr lang="en-US" dirty="0" err="1">
                <a:effectLst/>
                <a:latin typeface="Helvetica Neue" panose="02000503000000020004" pitchFamily="2" charset="0"/>
              </a:rPr>
              <a:t>comportamiento</a:t>
            </a:r>
            <a:r>
              <a:rPr lang="en-US" dirty="0">
                <a:effectLst/>
                <a:latin typeface="Helvetica Neue" panose="02000503000000020004" pitchFamily="2" charset="0"/>
              </a:rPr>
              <a:t> de </a:t>
            </a:r>
            <a:r>
              <a:rPr lang="en-US" dirty="0" err="1">
                <a:effectLst/>
                <a:latin typeface="Helvetica Neue" panose="02000503000000020004" pitchFamily="2" charset="0"/>
              </a:rPr>
              <a:t>voto</a:t>
            </a:r>
            <a:r>
              <a:rPr lang="en-US" dirty="0">
                <a:effectLst/>
                <a:latin typeface="Helvetica Neue" panose="02000503000000020004" pitchFamily="2" charset="0"/>
              </a:rPr>
              <a:t> y </a:t>
            </a:r>
            <a:r>
              <a:rPr lang="en-US" dirty="0" err="1">
                <a:effectLst/>
                <a:latin typeface="Helvetica Neue" panose="02000503000000020004" pitchFamily="2" charset="0"/>
              </a:rPr>
              <a:t>resultados</a:t>
            </a:r>
            <a:r>
              <a:rPr lang="en-US" dirty="0">
                <a:effectLst/>
                <a:latin typeface="Helvetica Neue" panose="02000503000000020004" pitchFamily="2" charset="0"/>
              </a:rPr>
              <a:t> </a:t>
            </a:r>
            <a:r>
              <a:rPr lang="en-US" dirty="0" err="1">
                <a:effectLst/>
                <a:latin typeface="Helvetica Neue" panose="02000503000000020004" pitchFamily="2" charset="0"/>
              </a:rPr>
              <a:t>electorales</a:t>
            </a:r>
            <a:r>
              <a:rPr lang="en-US" dirty="0">
                <a:effectLst/>
                <a:latin typeface="Helvetica Neue" panose="02000503000000020004" pitchFamily="2" charset="0"/>
              </a:rPr>
              <a:t>.</a:t>
            </a: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endParaRPr lang="en-CO" dirty="0"/>
          </a:p>
        </p:txBody>
      </p:sp>
    </p:spTree>
    <p:extLst>
      <p:ext uri="{BB962C8B-B14F-4D97-AF65-F5344CB8AC3E}">
        <p14:creationId xmlns:p14="http://schemas.microsoft.com/office/powerpoint/2010/main" val="134731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B66E7-15A9-FE9C-E918-5A38D4852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2D00C-E1AB-368E-245A-8752B88723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968DD0E-61E6-F0B9-D314-5B6017FFA69E}"/>
              </a:ext>
            </a:extLst>
          </p:cNvPr>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CO" dirty="0"/>
              <a:t> SE NECESITA UNA </a:t>
            </a:r>
            <a:r>
              <a:rPr lang="en-CO" b="1" dirty="0"/>
              <a:t>NUEVA ÉTICA </a:t>
            </a:r>
            <a:r>
              <a:rPr lang="en-CO" dirty="0"/>
              <a:t>? HISTORICAMENTE LA MEDICINA Y EL CUIDADO DE LA SALUD HAN TENIDO PROFUNDAS IMPLICACIONES ÉTICAS, INCLUSO DESDE EL JURAMENTE HIPOCRÁTICO. </a:t>
            </a:r>
            <a:r>
              <a:rPr lang="en-CO" b="1" dirty="0"/>
              <a:t>LOS PRINCIPIOS ÉTICOS TRADICIONALES APLICAN A LOS CAMBIOS</a:t>
            </a:r>
            <a:r>
              <a:rPr lang="en-CO" dirty="0"/>
              <a:t>, A LA NUEVA ERA DE LA MEDICINA. PERO ESTOS PRINCIPIOS PUEDE SER NECESARIO QUE SE COMPLEMENTEN CON OTROS QUE SE CREARAN CON LOS AVANCES CIENTÍFICOS . </a:t>
            </a:r>
          </a:p>
          <a:p>
            <a:endParaRPr lang="en-CO" dirty="0"/>
          </a:p>
          <a:p>
            <a:r>
              <a:rPr lang="en-CO" dirty="0"/>
              <a:t>NUEVOS ACTORES QUE ESTÁN ENTRANDO A LA NUEVA MEDICINA, DEBERÁN ENTRAR A LAS DISCUSIONES ÉTICAS</a:t>
            </a:r>
          </a:p>
        </p:txBody>
      </p:sp>
    </p:spTree>
    <p:extLst>
      <p:ext uri="{BB962C8B-B14F-4D97-AF65-F5344CB8AC3E}">
        <p14:creationId xmlns:p14="http://schemas.microsoft.com/office/powerpoint/2010/main" val="3167596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E71DD-0D25-47E6-8343-66BE3B389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84286-58D2-8EE9-DF68-F789B6D0B0D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D3D72FA-2A8F-1225-489A-046D5680C257}"/>
              </a:ext>
            </a:extLst>
          </p:cNvPr>
          <p:cNvSpPr>
            <a:spLocks noGrp="1"/>
          </p:cNvSpPr>
          <p:nvPr>
            <p:ph type="body" idx="1"/>
          </p:nvPr>
        </p:nvSpPr>
        <p:spPr/>
        <p:txBody>
          <a:bodyPr/>
          <a:lstStyle/>
          <a:p>
            <a:r>
              <a:rPr lang="en-CO" dirty="0"/>
              <a:t>DOPPELGANGER: ES EL DOBLE FÍSICO SIN SER FAMILIAR. LA POSIBILIDA DE ENCONTRAR UN DOBLE PERSONAL ES DE 1:135. COMPARTEN RASGOS GENÉTICOS PARA LA EXPRESIÓN FACIAL PERO NO LOS DEMÁS GENES,  Y TIENEN PERSONALIDADES DIFERENTES. </a:t>
            </a:r>
          </a:p>
        </p:txBody>
      </p:sp>
    </p:spTree>
    <p:extLst>
      <p:ext uri="{BB962C8B-B14F-4D97-AF65-F5344CB8AC3E}">
        <p14:creationId xmlns:p14="http://schemas.microsoft.com/office/powerpoint/2010/main" val="1951289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FD43E-3509-B5B6-5AC7-0998A6FC3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F09F6-5223-B096-9C43-4C78AA2E6E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2167C83-87CE-AEA4-450B-629474EB7AEC}"/>
              </a:ext>
            </a:extLst>
          </p:cNvPr>
          <p:cNvSpPr>
            <a:spLocks noGrp="1"/>
          </p:cNvSpPr>
          <p:nvPr>
            <p:ph type="body" idx="1"/>
          </p:nvPr>
        </p:nvSpPr>
        <p:spPr/>
        <p:txBody>
          <a:bodyPr/>
          <a:lstStyle/>
          <a:p>
            <a:r>
              <a:rPr lang="en-CO" dirty="0"/>
              <a:t>LOS GENES DE LA EXPRESIÓN FACIAL SON LIMITADOS POR ESO SE DAN LOS DOPPELGANGERS. ESTO PLANTEA LA POSIBILIDAD DE HACER RECONSTRUCCIONES GACIALES A PARTIR DEL ADN, LO QUE SERÍA ÚTIL PARA IDENTIFICAR CRIMINALES. ES ÉTICAMENTE LÍCITO ?</a:t>
            </a:r>
          </a:p>
        </p:txBody>
      </p:sp>
    </p:spTree>
    <p:extLst>
      <p:ext uri="{BB962C8B-B14F-4D97-AF65-F5344CB8AC3E}">
        <p14:creationId xmlns:p14="http://schemas.microsoft.com/office/powerpoint/2010/main" val="2502960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O" dirty="0"/>
              <a:t>SE HA PROPUESTO UNA APROXIMACIÒN MULTI NIVELES PARA EL ANÁLISIS ÉTICO. </a:t>
            </a:r>
          </a:p>
        </p:txBody>
      </p:sp>
    </p:spTree>
    <p:extLst>
      <p:ext uri="{BB962C8B-B14F-4D97-AF65-F5344CB8AC3E}">
        <p14:creationId xmlns:p14="http://schemas.microsoft.com/office/powerpoint/2010/main" val="3225818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CO" sz="1800" dirty="0">
                <a:effectLst/>
                <a:latin typeface="Times New Roman" panose="02020603050405020304" pitchFamily="18" charset="0"/>
                <a:ea typeface="Times New Roman" panose="02020603050405020304" pitchFamily="18" charset="0"/>
              </a:rPr>
              <a:t>200 AÑOS DE HISTORIA TERMINARON EN EL 2010. </a:t>
            </a:r>
            <a:r>
              <a:rPr lang="en-CO" sz="1800" dirty="0">
                <a:effectLst/>
                <a:latin typeface="Aptos" panose="020B0004020202020204" pitchFamily="34" charset="0"/>
                <a:ea typeface="Aptos" panose="020B0004020202020204" pitchFamily="34" charset="0"/>
                <a:cs typeface="Times New Roman" panose="02020603050405020304" pitchFamily="18" charset="0"/>
              </a:rPr>
              <a:t>SI NO SE TIENEN NOCIONES DE LA HISTORIA NO ES POSIBLE ENTENDER LAS RAZONES Y NECESIDADES DE LOS CAMBIOS</a:t>
            </a:r>
            <a:endParaRPr lang="en-CO" sz="1800" dirty="0">
              <a:effectLst/>
              <a:latin typeface="Times New Roman" panose="02020603050405020304" pitchFamily="18" charset="0"/>
              <a:ea typeface="Times New Roman" panose="02020603050405020304" pitchFamily="18" charset="0"/>
            </a:endParaRPr>
          </a:p>
          <a:p>
            <a:endParaRPr lang="en-CO" dirty="0"/>
          </a:p>
        </p:txBody>
      </p:sp>
    </p:spTree>
    <p:extLst>
      <p:ext uri="{BB962C8B-B14F-4D97-AF65-F5344CB8AC3E}">
        <p14:creationId xmlns:p14="http://schemas.microsoft.com/office/powerpoint/2010/main" val="9831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O" dirty="0"/>
          </a:p>
        </p:txBody>
      </p:sp>
    </p:spTree>
    <p:extLst>
      <p:ext uri="{BB962C8B-B14F-4D97-AF65-F5344CB8AC3E}">
        <p14:creationId xmlns:p14="http://schemas.microsoft.com/office/powerpoint/2010/main" val="163597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O" dirty="0"/>
              <a:t>DEPENDENCIA TOTAL DE LA MEDICINA DE SISTEMAS PARA HACER MEDICINA PREVENTIVA Y CURATIVA</a:t>
            </a:r>
          </a:p>
        </p:txBody>
      </p:sp>
    </p:spTree>
    <p:extLst>
      <p:ext uri="{BB962C8B-B14F-4D97-AF65-F5344CB8AC3E}">
        <p14:creationId xmlns:p14="http://schemas.microsoft.com/office/powerpoint/2010/main" val="188242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CO" sz="1800" kern="100" dirty="0">
                <a:effectLst/>
                <a:latin typeface="Times New Roman" panose="02020603050405020304" pitchFamily="18" charset="0"/>
                <a:ea typeface="Aptos" panose="020B0004020202020204" pitchFamily="34" charset="0"/>
                <a:cs typeface="Times New Roman" panose="02020603050405020304" pitchFamily="18" charset="0"/>
              </a:rPr>
              <a:t>EN EL 2020 SE CONOCÍA LA ESTRUCTURA TRIDIMENSIONAL DE 190.000 PROTEÍNAS. GOOGLE CON AlphaFold EN EL 2024 HABÍA CONSEGUIDO IFENTIFICAR LAS ESTRUCTURA TRIDIMENSIONAL DE CERCA DE 200 MILLONES DE PROTEÍNAS. EN 1950 EL CONOCIMIENTO SE DUPLICABA CADA 50 AÑOS, EN EL 2020 CADA 70 DÍAS. AHORA SE PUBLICAN 2 ARTÍCULOS CIENTÍFICOS POR MINOTO, UN POCO MÁS DE 200.000 EN 70 DÍAS. </a:t>
            </a:r>
          </a:p>
          <a:p>
            <a:pPr marL="0" marR="0" lvl="0" indent="0" defTabSz="457200" eaLnBrk="1" fontAlgn="auto" latinLnBrk="0" hangingPunct="1">
              <a:lnSpc>
                <a:spcPct val="100000"/>
              </a:lnSpc>
              <a:spcBef>
                <a:spcPts val="0"/>
              </a:spcBef>
              <a:spcAft>
                <a:spcPts val="0"/>
              </a:spcAft>
              <a:buClrTx/>
              <a:buSzTx/>
              <a:buFontTx/>
              <a:buNone/>
              <a:tabLst/>
              <a:defRPr/>
            </a:pPr>
            <a:endParaRPr lang="en-CO"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CO" dirty="0"/>
          </a:p>
        </p:txBody>
      </p:sp>
    </p:spTree>
    <p:extLst>
      <p:ext uri="{BB962C8B-B14F-4D97-AF65-F5344CB8AC3E}">
        <p14:creationId xmlns:p14="http://schemas.microsoft.com/office/powerpoint/2010/main" val="3907671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CO" dirty="0"/>
              <a:t>REGLAS: </a:t>
            </a:r>
            <a:r>
              <a:rPr lang="en-US" sz="2400" b="1" kern="100" dirty="0">
                <a:effectLst/>
                <a:latin typeface="+mj-lt"/>
                <a:ea typeface="Aptos" panose="020B0004020202020204" pitchFamily="34" charset="0"/>
                <a:cs typeface="Times New Roman" panose="02020603050405020304" pitchFamily="18" charset="0"/>
              </a:rPr>
              <a:t>JUEGOS</a:t>
            </a:r>
            <a:endParaRPr lang="en-CO" sz="2400" b="1" kern="100" dirty="0">
              <a:effectLst/>
              <a:latin typeface="+mj-lt"/>
              <a:ea typeface="Aptos" panose="020B0004020202020204" pitchFamily="34" charset="0"/>
              <a:cs typeface="Times New Roman" panose="02020603050405020304" pitchFamily="18" charset="0"/>
            </a:endParaRP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CO" dirty="0"/>
              <a:t>CONTEXTO: </a:t>
            </a:r>
            <a:r>
              <a:rPr lang="es-ES" sz="2400" b="1" kern="100" dirty="0">
                <a:effectLst/>
                <a:latin typeface="+mj-lt"/>
                <a:ea typeface="Aptos" panose="020B0004020202020204" pitchFamily="34" charset="0"/>
                <a:cs typeface="Times New Roman" panose="02020603050405020304" pitchFamily="18" charset="0"/>
              </a:rPr>
              <a:t>SIRI, ALEXA</a:t>
            </a: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b="1" kern="100" dirty="0">
                <a:effectLst/>
                <a:latin typeface="+mj-lt"/>
                <a:ea typeface="Aptos" panose="020B0004020202020204" pitchFamily="34" charset="0"/>
                <a:cs typeface="Times New Roman" panose="02020603050405020304" pitchFamily="18" charset="0"/>
              </a:rPr>
              <a:t>DOMINIO ESTRECHO</a:t>
            </a:r>
            <a:endParaRPr lang="en-CO" sz="2400" b="1" kern="100" dirty="0">
              <a:effectLst/>
              <a:latin typeface="+mj-lt"/>
              <a:ea typeface="Aptos" panose="020B0004020202020204" pitchFamily="34" charset="0"/>
              <a:cs typeface="Times New Roman" panose="02020603050405020304" pitchFamily="18" charset="0"/>
            </a:endParaRP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CO" dirty="0"/>
              <a:t>GENERAL: </a:t>
            </a:r>
            <a:r>
              <a:rPr lang="es-ES" sz="2400" b="1" kern="100" dirty="0">
                <a:effectLst/>
                <a:latin typeface="+mj-lt"/>
                <a:ea typeface="Aptos" panose="020B0004020202020204" pitchFamily="34" charset="0"/>
                <a:cs typeface="Times New Roman" panose="02020603050405020304" pitchFamily="18" charset="0"/>
              </a:rPr>
              <a:t>EN DESARROLLO ACTUAL, RAZONA COMO LOS HUMANOS</a:t>
            </a:r>
            <a:endParaRPr lang="en-CO" sz="2400" b="1" kern="100" dirty="0">
              <a:effectLst/>
              <a:latin typeface="+mj-lt"/>
              <a:ea typeface="Aptos" panose="020B0004020202020204" pitchFamily="34" charset="0"/>
              <a:cs typeface="Times New Roman" panose="02020603050405020304" pitchFamily="18" charset="0"/>
            </a:endParaRPr>
          </a:p>
          <a:p>
            <a:pPr marL="342900" marR="0" lvl="0" indent="-34290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b="1" kern="100" dirty="0">
                <a:effectLst/>
                <a:latin typeface="+mj-lt"/>
                <a:ea typeface="Aptos" panose="020B0004020202020204" pitchFamily="34" charset="0"/>
                <a:cs typeface="Times New Roman" panose="02020603050405020304" pitchFamily="18" charset="0"/>
              </a:rPr>
              <a:t>SUPER INTELIGENTE: SUPERA A LOS HUMANOS, ÉPOCA DE LA SINGULARIDAD TECNOLÓGICA. </a:t>
            </a:r>
            <a:r>
              <a:rPr lang="es-ES" sz="2400" b="1" kern="100" dirty="0" err="1">
                <a:effectLst/>
                <a:latin typeface="+mj-lt"/>
                <a:ea typeface="Aptos" panose="020B0004020202020204" pitchFamily="34" charset="0"/>
                <a:cs typeface="Times New Roman" panose="02020603050405020304" pitchFamily="18" charset="0"/>
              </a:rPr>
              <a:t>OpenAI</a:t>
            </a:r>
            <a:r>
              <a:rPr lang="es-ES" sz="2400" b="1" kern="100" dirty="0">
                <a:effectLst/>
                <a:latin typeface="+mj-lt"/>
                <a:ea typeface="Aptos" panose="020B0004020202020204" pitchFamily="34" charset="0"/>
                <a:cs typeface="Times New Roman" panose="02020603050405020304" pitchFamily="18" charset="0"/>
              </a:rPr>
              <a:t> ya está desarrollándola. </a:t>
            </a: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400" b="1" kern="100" dirty="0">
                <a:effectLst/>
                <a:latin typeface="+mj-lt"/>
                <a:ea typeface="Aptos" panose="020B0004020202020204" pitchFamily="34" charset="0"/>
                <a:cs typeface="Times New Roman" panose="02020603050405020304" pitchFamily="18" charset="0"/>
              </a:rPr>
              <a:t>AUTOCONCIENTE: </a:t>
            </a:r>
            <a:r>
              <a:rPr lang="en-US" sz="2400" b="1" kern="100" dirty="0">
                <a:effectLst/>
                <a:latin typeface="+mj-lt"/>
                <a:ea typeface="Aptos" panose="020B0004020202020204" pitchFamily="34" charset="0"/>
                <a:cs typeface="Times New Roman" panose="02020603050405020304" pitchFamily="18" charset="0"/>
              </a:rPr>
              <a:t>ESPECULATIVA</a:t>
            </a: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00" dirty="0">
                <a:effectLst/>
                <a:latin typeface="+mj-lt"/>
                <a:ea typeface="Aptos" panose="020B0004020202020204" pitchFamily="34" charset="0"/>
                <a:cs typeface="Times New Roman" panose="02020603050405020304" pitchFamily="18" charset="0"/>
              </a:rPr>
              <a:t>TRASNCENDENTAL: TRASCIENDE LA EXISTENCIA</a:t>
            </a:r>
            <a:endParaRPr lang="en-CO" sz="2400" b="1" kern="100" dirty="0">
              <a:effectLst/>
              <a:latin typeface="+mj-lt"/>
              <a:ea typeface="Aptos" panose="020B0004020202020204" pitchFamily="34" charset="0"/>
              <a:cs typeface="Times New Roman" panose="02020603050405020304" pitchFamily="18" charset="0"/>
            </a:endParaRP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00" dirty="0">
                <a:effectLst/>
                <a:latin typeface="+mj-lt"/>
                <a:ea typeface="Aptos" panose="020B0004020202020204" pitchFamily="34" charset="0"/>
                <a:cs typeface="Times New Roman" panose="02020603050405020304" pitchFamily="18" charset="0"/>
              </a:rPr>
              <a:t>CÓSMICA: MANEJA PROBLEMAS GALÁCTICOS</a:t>
            </a:r>
            <a:endParaRPr lang="en-CO" sz="2400" b="1" kern="100" dirty="0">
              <a:effectLst/>
              <a:latin typeface="+mj-lt"/>
              <a:ea typeface="Aptos" panose="020B0004020202020204" pitchFamily="34" charset="0"/>
              <a:cs typeface="Times New Roman" panose="02020603050405020304" pitchFamily="18" charset="0"/>
            </a:endParaRPr>
          </a:p>
          <a:p>
            <a:pPr marL="342900" marR="0" lvl="0" indent="-342900" algn="l"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kern="100" dirty="0">
                <a:effectLst/>
                <a:latin typeface="+mj-lt"/>
                <a:ea typeface="Aptos" panose="020B0004020202020204" pitchFamily="34" charset="0"/>
                <a:cs typeface="Times New Roman" panose="02020603050405020304" pitchFamily="18" charset="0"/>
              </a:rPr>
              <a:t>DIVINA</a:t>
            </a:r>
          </a:p>
          <a:p>
            <a:pPr marL="0" marR="0" lvl="0" indent="0" algn="l" defTabSz="457200" eaLnBrk="1" fontAlgn="auto" latinLnBrk="0" hangingPunct="1">
              <a:lnSpc>
                <a:spcPct val="100000"/>
              </a:lnSpc>
              <a:spcBef>
                <a:spcPts val="0"/>
              </a:spcBef>
              <a:spcAft>
                <a:spcPts val="0"/>
              </a:spcAft>
              <a:buClrTx/>
              <a:buSzTx/>
              <a:buFontTx/>
              <a:buNone/>
              <a:tabLst/>
              <a:defRPr/>
            </a:pPr>
            <a:endParaRPr lang="en-CO" sz="2400" b="1"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6263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2" name="Texto del título"/>
          <p:cNvSpPr txBox="1">
            <a:spLocks noGrp="1"/>
          </p:cNvSpPr>
          <p:nvPr>
            <p:ph type="title"/>
          </p:nvPr>
        </p:nvSpPr>
        <p:spPr>
          <a:prstGeom prst="rect">
            <a:avLst/>
          </a:prstGeom>
        </p:spPr>
        <p:txBody>
          <a:bodyPr/>
          <a:lstStyle/>
          <a:p>
            <a:r>
              <a:t>Texto del título</a:t>
            </a:r>
          </a:p>
        </p:txBody>
      </p:sp>
      <p:sp>
        <p:nvSpPr>
          <p:cNvPr id="13" name="Nivel de texto 1…"/>
          <p:cNvSpPr txBox="1">
            <a:spLocks noGrp="1"/>
          </p:cNvSpPr>
          <p:nvPr>
            <p:ph type="body" sz="quarter"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4"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y subtítulo copia 1">
    <p:spTree>
      <p:nvGrpSpPr>
        <p:cNvPr id="1" name=""/>
        <p:cNvGrpSpPr/>
        <p:nvPr/>
      </p:nvGrpSpPr>
      <p:grpSpPr>
        <a:xfrm>
          <a:off x="0" y="0"/>
          <a:ext cx="0" cy="0"/>
          <a:chOff x="0" y="0"/>
          <a:chExt cx="0" cy="0"/>
        </a:xfrm>
      </p:grpSpPr>
      <p:sp>
        <p:nvSpPr>
          <p:cNvPr id="21" name="Texto del título"/>
          <p:cNvSpPr txBox="1">
            <a:spLocks noGrp="1"/>
          </p:cNvSpPr>
          <p:nvPr>
            <p:ph type="title"/>
          </p:nvPr>
        </p:nvSpPr>
        <p:spPr>
          <a:prstGeom prst="rect">
            <a:avLst/>
          </a:prstGeom>
        </p:spPr>
        <p:txBody>
          <a:bodyPr/>
          <a:lstStyle/>
          <a:p>
            <a:r>
              <a:t>Texto del título</a:t>
            </a:r>
          </a:p>
        </p:txBody>
      </p:sp>
      <p:sp>
        <p:nvSpPr>
          <p:cNvPr id="22" name="Nivel de texto 1…"/>
          <p:cNvSpPr txBox="1">
            <a:spLocks noGrp="1"/>
          </p:cNvSpPr>
          <p:nvPr>
            <p:ph type="body" sz="quarter"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y subtítulo copia 2">
    <p:spTree>
      <p:nvGrpSpPr>
        <p:cNvPr id="1" name=""/>
        <p:cNvGrpSpPr/>
        <p:nvPr/>
      </p:nvGrpSpPr>
      <p:grpSpPr>
        <a:xfrm>
          <a:off x="0" y="0"/>
          <a:ext cx="0" cy="0"/>
          <a:chOff x="0" y="0"/>
          <a:chExt cx="0" cy="0"/>
        </a:xfrm>
      </p:grpSpPr>
      <p:sp>
        <p:nvSpPr>
          <p:cNvPr id="30" name="Texto del título"/>
          <p:cNvSpPr txBox="1">
            <a:spLocks noGrp="1"/>
          </p:cNvSpPr>
          <p:nvPr>
            <p:ph type="title"/>
          </p:nvPr>
        </p:nvSpPr>
        <p:spPr>
          <a:prstGeom prst="rect">
            <a:avLst/>
          </a:prstGeom>
        </p:spPr>
        <p:txBody>
          <a:bodyPr/>
          <a:lstStyle/>
          <a:p>
            <a:r>
              <a:t>Texto del título</a:t>
            </a:r>
          </a:p>
        </p:txBody>
      </p:sp>
      <p:sp>
        <p:nvSpPr>
          <p:cNvPr id="31" name="Nivel de texto 1…"/>
          <p:cNvSpPr txBox="1">
            <a:spLocks noGrp="1"/>
          </p:cNvSpPr>
          <p:nvPr>
            <p:ph type="body" sz="quarter"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32"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y subtítulo copia">
    <p:spTree>
      <p:nvGrpSpPr>
        <p:cNvPr id="1" name=""/>
        <p:cNvGrpSpPr/>
        <p:nvPr/>
      </p:nvGrpSpPr>
      <p:grpSpPr>
        <a:xfrm>
          <a:off x="0" y="0"/>
          <a:ext cx="0" cy="0"/>
          <a:chOff x="0" y="0"/>
          <a:chExt cx="0" cy="0"/>
        </a:xfrm>
      </p:grpSpPr>
      <p:sp>
        <p:nvSpPr>
          <p:cNvPr id="39" name="Texto del título"/>
          <p:cNvSpPr txBox="1">
            <a:spLocks noGrp="1"/>
          </p:cNvSpPr>
          <p:nvPr>
            <p:ph type="title"/>
          </p:nvPr>
        </p:nvSpPr>
        <p:spPr>
          <a:prstGeom prst="rect">
            <a:avLst/>
          </a:prstGeom>
        </p:spPr>
        <p:txBody>
          <a:bodyPr/>
          <a:lstStyle/>
          <a:p>
            <a:r>
              <a:t>Texto del título</a:t>
            </a:r>
          </a:p>
        </p:txBody>
      </p:sp>
      <p:sp>
        <p:nvSpPr>
          <p:cNvPr id="40" name="Nivel de texto 1…"/>
          <p:cNvSpPr txBox="1">
            <a:spLocks noGrp="1"/>
          </p:cNvSpPr>
          <p:nvPr>
            <p:ph type="body" sz="quarter"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eg" descr="image1.jpeg"/>
          <p:cNvPicPr>
            <a:picLocks noChangeAspect="1"/>
          </p:cNvPicPr>
          <p:nvPr/>
        </p:nvPicPr>
        <p:blipFill>
          <a:blip r:embed="rId6"/>
          <a:stretch>
            <a:fillRect/>
          </a:stretch>
        </p:blipFill>
        <p:spPr>
          <a:xfrm>
            <a:off x="0" y="0"/>
            <a:ext cx="24384000" cy="13716000"/>
          </a:xfrm>
          <a:prstGeom prst="rect">
            <a:avLst/>
          </a:prstGeom>
          <a:ln w="12700">
            <a:miter lim="400000"/>
          </a:ln>
        </p:spPr>
      </p:pic>
      <p:sp>
        <p:nvSpPr>
          <p:cNvPr id="3" name="Texto del título"/>
          <p:cNvSpPr txBox="1">
            <a:spLocks noGrp="1"/>
          </p:cNvSpPr>
          <p:nvPr>
            <p:ph type="title"/>
          </p:nvPr>
        </p:nvSpPr>
        <p:spPr>
          <a:xfrm>
            <a:off x="1778000" y="2298700"/>
            <a:ext cx="208280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p>
            <a:r>
              <a:t>Texto del título</a:t>
            </a:r>
          </a:p>
        </p:txBody>
      </p:sp>
      <p:sp>
        <p:nvSpPr>
          <p:cNvPr id="4" name="Nivel de texto 1…"/>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1959031" y="13081000"/>
            <a:ext cx="453239"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j-lt"/>
          <a:ea typeface="+mj-ea"/>
          <a:cs typeface="+mj-cs"/>
          <a:sym typeface="Helvetica Neue Medium"/>
        </a:defRPr>
      </a:lvl9pPr>
    </p:titleStyle>
    <p:bodyStyle>
      <a:lvl1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1pPr>
      <a:lvl2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2pPr>
      <a:lvl3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3pPr>
      <a:lvl4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4pPr>
      <a:lvl5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5pPr>
      <a:lvl6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6pPr>
      <a:lvl7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7pPr>
      <a:lvl8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8pPr>
      <a:lvl9pPr marL="0" marR="0" indent="0" algn="ctr" defTabSz="825500" rtl="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ítulo"/>
          <p:cNvSpPr txBox="1">
            <a:spLocks noGrp="1"/>
          </p:cNvSpPr>
          <p:nvPr>
            <p:ph type="ctrTitle"/>
          </p:nvPr>
        </p:nvSpPr>
        <p:spPr>
          <a:prstGeom prst="rect">
            <a:avLst/>
          </a:prstGeom>
        </p:spPr>
        <p:txBody>
          <a:bodyPr/>
          <a:lstStyle/>
          <a:p>
            <a:r>
              <a:rPr lang="es-ES"/>
              <a:t> </a:t>
            </a:r>
            <a:endParaRPr/>
          </a:p>
        </p:txBody>
      </p:sp>
      <p:sp>
        <p:nvSpPr>
          <p:cNvPr id="51" name="Cuerpo"/>
          <p:cNvSpPr txBox="1">
            <a:spLocks noGrp="1"/>
          </p:cNvSpPr>
          <p:nvPr>
            <p:ph type="subTitle" sz="quarter" idx="1"/>
          </p:nvPr>
        </p:nvSpPr>
        <p:spPr>
          <a:prstGeom prst="rect">
            <a:avLst/>
          </a:prstGeom>
        </p:spPr>
        <p:txBody>
          <a:bodyPr/>
          <a:lstStyle/>
          <a:p>
            <a:endParaRPr/>
          </a:p>
        </p:txBody>
      </p:sp>
      <p:sp>
        <p:nvSpPr>
          <p:cNvPr id="52" name="TITULO DE LA…"/>
          <p:cNvSpPr txBox="1"/>
          <p:nvPr/>
        </p:nvSpPr>
        <p:spPr>
          <a:xfrm>
            <a:off x="15179200" y="2832843"/>
            <a:ext cx="4779914" cy="176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l">
              <a:defRPr sz="5800" b="1">
                <a:solidFill>
                  <a:srgbClr val="FFFFFF"/>
                </a:solidFill>
                <a:latin typeface="Calibri"/>
                <a:ea typeface="Calibri"/>
                <a:cs typeface="Calibri"/>
                <a:sym typeface="Calibri"/>
              </a:defRPr>
            </a:pPr>
            <a:r>
              <a:t>TITULO DE LA </a:t>
            </a:r>
          </a:p>
          <a:p>
            <a:pPr algn="l">
              <a:defRPr sz="5800" b="1">
                <a:solidFill>
                  <a:srgbClr val="FFFFFF"/>
                </a:solidFill>
                <a:latin typeface="Calibri"/>
                <a:ea typeface="Calibri"/>
                <a:cs typeface="Calibri"/>
                <a:sym typeface="Calibri"/>
              </a:defRPr>
            </a:pPr>
            <a:r>
              <a:t>PRESENTACIÓN</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476410" cy="13716000"/>
          </a:xfrm>
          <a:prstGeom prst="rect">
            <a:avLst/>
          </a:prstGeom>
        </p:spPr>
      </p:pic>
      <p:sp>
        <p:nvSpPr>
          <p:cNvPr id="3" name="CuadroTexto 2"/>
          <p:cNvSpPr txBox="1"/>
          <p:nvPr/>
        </p:nvSpPr>
        <p:spPr>
          <a:xfrm>
            <a:off x="13907387" y="-1120686"/>
            <a:ext cx="9867736" cy="1461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s-CO" sz="11500" b="1" dirty="0">
              <a:solidFill>
                <a:schemeClr val="bg1"/>
              </a:solidFill>
              <a:latin typeface="Calibri" panose="020F050202020403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rPr>
              <a:t>ÉTICA MÉDICA</a:t>
            </a:r>
          </a:p>
          <a:p>
            <a:pPr marL="0" marR="0" indent="0" algn="ctr" defTabSz="825500" rtl="0" fontAlgn="auto" latinLnBrk="0" hangingPunct="0">
              <a:lnSpc>
                <a:spcPct val="100000"/>
              </a:lnSpc>
              <a:spcBef>
                <a:spcPts val="0"/>
              </a:spcBef>
              <a:spcAft>
                <a:spcPts val="0"/>
              </a:spcAft>
              <a:buClrTx/>
              <a:buSzTx/>
              <a:buFontTx/>
              <a:buNone/>
              <a:tabLst/>
            </a:pPr>
            <a:endPar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s-CO" sz="11500" b="1" dirty="0">
                <a:solidFill>
                  <a:schemeClr val="bg1"/>
                </a:solidFill>
                <a:latin typeface="Calibri" panose="020F0502020204030204" pitchFamily="34" charset="0"/>
              </a:rPr>
              <a:t>IA</a:t>
            </a:r>
          </a:p>
          <a:p>
            <a:pPr marL="0" marR="0" indent="0" algn="ctr" defTabSz="825500" rtl="0" fontAlgn="auto" latinLnBrk="0" hangingPunct="0">
              <a:lnSpc>
                <a:spcPct val="100000"/>
              </a:lnSpc>
              <a:spcBef>
                <a:spcPts val="0"/>
              </a:spcBef>
              <a:spcAft>
                <a:spcPts val="0"/>
              </a:spcAft>
              <a:buClrTx/>
              <a:buSzTx/>
              <a:buFontTx/>
              <a:buNone/>
              <a:tabLst/>
            </a:pPr>
            <a:endParaRPr lang="es-CO" sz="11500" b="1" dirty="0">
              <a:solidFill>
                <a:schemeClr val="bg1"/>
              </a:solidFill>
              <a:latin typeface="Calibri" panose="020F050202020403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lang="es-CO" sz="11500" b="1" dirty="0">
                <a:solidFill>
                  <a:schemeClr val="bg1"/>
                </a:solidFill>
                <a:latin typeface="Calibri" panose="020F0502020204030204" pitchFamily="34" charset="0"/>
              </a:rPr>
              <a:t> </a:t>
            </a:r>
          </a:p>
          <a:p>
            <a:pPr marL="0" marR="0" indent="0" algn="ctr" defTabSz="825500" rtl="0" fontAlgn="auto" latinLnBrk="0" hangingPunct="0">
              <a:lnSpc>
                <a:spcPct val="100000"/>
              </a:lnSpc>
              <a:spcBef>
                <a:spcPts val="0"/>
              </a:spcBef>
              <a:spcAft>
                <a:spcPts val="0"/>
              </a:spcAft>
              <a:buClrTx/>
              <a:buSzTx/>
              <a:buFontTx/>
              <a:buNone/>
              <a:tabLst/>
            </a:pPr>
            <a:endParaRPr kumimoji="0" lang="es-ES" sz="13800" b="1" i="0" u="none" strike="noStrike" cap="none" spc="0" normalizeH="0" baseline="0" dirty="0">
              <a:ln>
                <a:noFill/>
              </a:ln>
              <a:solidFill>
                <a:schemeClr val="bg1"/>
              </a:solidFill>
              <a:effectLst/>
              <a:uFillTx/>
              <a:latin typeface="Calibri" panose="020F0502020204030204" pitchFamily="34" charset="0"/>
              <a:sym typeface="Helvetica Neue Medium"/>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BEE3-D2C1-F3C8-AE03-EBAED69762C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B6927B1-B32A-7DCE-3F50-90EA3C67EE49}"/>
              </a:ext>
            </a:extLst>
          </p:cNvPr>
          <p:cNvSpPr txBox="1">
            <a:spLocks noGrp="1"/>
          </p:cNvSpPr>
          <p:nvPr>
            <p:ph type="ctrTitle"/>
          </p:nvPr>
        </p:nvSpPr>
        <p:spPr>
          <a:prstGeom prst="rect">
            <a:avLst/>
          </a:prstGeom>
        </p:spPr>
        <p:txBody>
          <a:bodyPr/>
          <a:lstStyle/>
          <a:p>
            <a:endParaRPr/>
          </a:p>
        </p:txBody>
      </p:sp>
      <p:sp>
        <p:nvSpPr>
          <p:cNvPr id="62" name="Cuerpo">
            <a:extLst>
              <a:ext uri="{FF2B5EF4-FFF2-40B4-BE49-F238E27FC236}">
                <a16:creationId xmlns:a16="http://schemas.microsoft.com/office/drawing/2014/main" id="{99FB7528-8154-EB9A-1990-6A88E478FD16}"/>
              </a:ext>
            </a:extLst>
          </p:cNvPr>
          <p:cNvSpPr txBox="1">
            <a:spLocks noGrp="1"/>
          </p:cNvSpPr>
          <p:nvPr>
            <p:ph type="subTitle" sz="quarter" idx="1"/>
          </p:nvPr>
        </p:nvSpPr>
        <p:spPr>
          <a:prstGeom prst="rect">
            <a:avLst/>
          </a:prstGeom>
        </p:spPr>
        <p:txBody>
          <a:bodyPr/>
          <a:lstStyle/>
          <a:p>
            <a:endParaRPr dirty="0"/>
          </a:p>
        </p:txBody>
      </p:sp>
      <p:pic>
        <p:nvPicPr>
          <p:cNvPr id="2" name="Picture 1">
            <a:extLst>
              <a:ext uri="{FF2B5EF4-FFF2-40B4-BE49-F238E27FC236}">
                <a16:creationId xmlns:a16="http://schemas.microsoft.com/office/drawing/2014/main" id="{CC3AF3EA-AB4C-8857-7C32-4BE488A9B9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2124" y="2982595"/>
            <a:ext cx="15140378" cy="9430385"/>
          </a:xfrm>
          <a:prstGeom prst="rect">
            <a:avLst/>
          </a:prstGeom>
          <a:noFill/>
          <a:ln>
            <a:noFill/>
          </a:ln>
        </p:spPr>
      </p:pic>
    </p:spTree>
    <p:extLst>
      <p:ext uri="{BB962C8B-B14F-4D97-AF65-F5344CB8AC3E}">
        <p14:creationId xmlns:p14="http://schemas.microsoft.com/office/powerpoint/2010/main" val="27784919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95A5-ADB3-FD9A-081A-33F72E768A35}"/>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6EBDDEC-19DE-F4C2-F972-042D3E52EDA2}"/>
              </a:ext>
            </a:extLst>
          </p:cNvPr>
          <p:cNvSpPr txBox="1">
            <a:spLocks noGrp="1"/>
          </p:cNvSpPr>
          <p:nvPr>
            <p:ph type="ctrTitle"/>
          </p:nvPr>
        </p:nvSpPr>
        <p:spPr>
          <a:xfrm>
            <a:off x="628027" y="212602"/>
            <a:ext cx="17041779" cy="1864738"/>
          </a:xfrm>
          <a:prstGeom prst="rect">
            <a:avLst/>
          </a:prstGeom>
        </p:spPr>
        <p:txBody>
          <a:bodyPr>
            <a:normAutofit/>
          </a:bodyPr>
          <a:lstStyle/>
          <a:p>
            <a:r>
              <a:rPr lang="es-ES" sz="9600" dirty="0"/>
              <a:t>MEDICINA DE SISTEMAS</a:t>
            </a:r>
            <a:endParaRPr sz="9600" dirty="0"/>
          </a:p>
        </p:txBody>
      </p:sp>
      <p:sp>
        <p:nvSpPr>
          <p:cNvPr id="62" name="Cuerpo">
            <a:extLst>
              <a:ext uri="{FF2B5EF4-FFF2-40B4-BE49-F238E27FC236}">
                <a16:creationId xmlns:a16="http://schemas.microsoft.com/office/drawing/2014/main" id="{4CEA5379-B3EF-09CC-038A-8ABED037D281}"/>
              </a:ext>
            </a:extLst>
          </p:cNvPr>
          <p:cNvSpPr txBox="1">
            <a:spLocks noGrp="1"/>
          </p:cNvSpPr>
          <p:nvPr>
            <p:ph type="subTitle" sz="quarter" idx="1"/>
          </p:nvPr>
        </p:nvSpPr>
        <p:spPr>
          <a:xfrm>
            <a:off x="5103855" y="3196586"/>
            <a:ext cx="15109216" cy="1214066"/>
          </a:xfrm>
          <a:prstGeom prst="rect">
            <a:avLst/>
          </a:prstGeom>
        </p:spPr>
        <p:txBody>
          <a:bodyPr>
            <a:noAutofit/>
          </a:bodyPr>
          <a:lstStyle/>
          <a:p>
            <a:pPr algn="l"/>
            <a:r>
              <a:rPr lang="es-ES" sz="8800" b="1" dirty="0"/>
              <a:t>TRANSFORMACIÓN</a:t>
            </a:r>
            <a:endParaRPr sz="8800" b="1" dirty="0"/>
          </a:p>
        </p:txBody>
      </p:sp>
      <p:sp>
        <p:nvSpPr>
          <p:cNvPr id="2" name="TextBox 1">
            <a:extLst>
              <a:ext uri="{FF2B5EF4-FFF2-40B4-BE49-F238E27FC236}">
                <a16:creationId xmlns:a16="http://schemas.microsoft.com/office/drawing/2014/main" id="{A4E52235-2718-A2D7-8EE5-E079EF6EC2EB}"/>
              </a:ext>
            </a:extLst>
          </p:cNvPr>
          <p:cNvSpPr txBox="1"/>
          <p:nvPr/>
        </p:nvSpPr>
        <p:spPr>
          <a:xfrm>
            <a:off x="3210808" y="5529898"/>
            <a:ext cx="17002263"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PREVENCIÓN</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7200" b="1" dirty="0"/>
              <a:t>DIAGNÓSTICO</a:t>
            </a:r>
            <a:endParaRPr kumimoji="0" lang="en-CO" sz="7200" b="1" i="0" u="none" strike="noStrike" cap="none" spc="0" normalizeH="0" baseline="0" dirty="0">
              <a:ln>
                <a:noFill/>
              </a:ln>
              <a:solidFill>
                <a:srgbClr val="000000"/>
              </a:solidFill>
              <a:effectLst/>
              <a:uFillTx/>
              <a:latin typeface="+mj-lt"/>
              <a:ea typeface="+mj-ea"/>
              <a:cs typeface="+mj-cs"/>
              <a:sym typeface="Helvetica Neue Medium"/>
            </a:endParaRP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7200" b="1" dirty="0"/>
              <a:t>TRATAMIENTO</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CAMBIA EL EJE DE LA MEDICINA</a:t>
            </a:r>
          </a:p>
        </p:txBody>
      </p:sp>
    </p:spTree>
    <p:extLst>
      <p:ext uri="{BB962C8B-B14F-4D97-AF65-F5344CB8AC3E}">
        <p14:creationId xmlns:p14="http://schemas.microsoft.com/office/powerpoint/2010/main" val="39313519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D5A0D-E6BF-8A66-B229-86211ACCAA3E}"/>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AAFCED96-02EF-4A2F-6A58-46E0B4FAFE8F}"/>
              </a:ext>
            </a:extLst>
          </p:cNvPr>
          <p:cNvSpPr txBox="1">
            <a:spLocks noGrp="1"/>
          </p:cNvSpPr>
          <p:nvPr>
            <p:ph type="ctrTitle"/>
          </p:nvPr>
        </p:nvSpPr>
        <p:spPr>
          <a:prstGeom prst="rect">
            <a:avLst/>
          </a:prstGeom>
        </p:spPr>
        <p:txBody>
          <a:bodyPr/>
          <a:lstStyle/>
          <a:p>
            <a:endParaRPr/>
          </a:p>
        </p:txBody>
      </p:sp>
      <p:sp>
        <p:nvSpPr>
          <p:cNvPr id="62" name="Cuerpo">
            <a:extLst>
              <a:ext uri="{FF2B5EF4-FFF2-40B4-BE49-F238E27FC236}">
                <a16:creationId xmlns:a16="http://schemas.microsoft.com/office/drawing/2014/main" id="{6771A2DF-71CE-1147-A426-A5AF67D0BF00}"/>
              </a:ext>
            </a:extLst>
          </p:cNvPr>
          <p:cNvSpPr txBox="1">
            <a:spLocks noGrp="1"/>
          </p:cNvSpPr>
          <p:nvPr>
            <p:ph type="subTitle" sz="quarter" idx="1"/>
          </p:nvPr>
        </p:nvSpPr>
        <p:spPr>
          <a:prstGeom prst="rect">
            <a:avLst/>
          </a:prstGeom>
        </p:spPr>
        <p:txBody>
          <a:bodyPr/>
          <a:lstStyle/>
          <a:p>
            <a:endParaRPr dirty="0"/>
          </a:p>
        </p:txBody>
      </p:sp>
      <p:pic>
        <p:nvPicPr>
          <p:cNvPr id="2" name="Picture 1" descr="A graph showing a curve&#10;&#10;Description automatically generated with medium confidence">
            <a:extLst>
              <a:ext uri="{FF2B5EF4-FFF2-40B4-BE49-F238E27FC236}">
                <a16:creationId xmlns:a16="http://schemas.microsoft.com/office/drawing/2014/main" id="{28F0CE33-3EE9-A473-CED4-8DC667D752DD}"/>
              </a:ext>
            </a:extLst>
          </p:cNvPr>
          <p:cNvPicPr>
            <a:picLocks noChangeAspect="1"/>
          </p:cNvPicPr>
          <p:nvPr/>
        </p:nvPicPr>
        <p:blipFill>
          <a:blip r:embed="rId3"/>
          <a:stretch>
            <a:fillRect/>
          </a:stretch>
        </p:blipFill>
        <p:spPr>
          <a:xfrm>
            <a:off x="2887980" y="3124835"/>
            <a:ext cx="18971260" cy="9485630"/>
          </a:xfrm>
          <a:prstGeom prst="rect">
            <a:avLst/>
          </a:prstGeom>
        </p:spPr>
      </p:pic>
    </p:spTree>
    <p:extLst>
      <p:ext uri="{BB962C8B-B14F-4D97-AF65-F5344CB8AC3E}">
        <p14:creationId xmlns:p14="http://schemas.microsoft.com/office/powerpoint/2010/main" val="38161778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8F7BF-39D1-76EF-ABD1-F70EF8B5B89E}"/>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13563454-01E5-2B6D-317B-9FC15DEA3995}"/>
              </a:ext>
            </a:extLst>
          </p:cNvPr>
          <p:cNvSpPr txBox="1">
            <a:spLocks noGrp="1"/>
          </p:cNvSpPr>
          <p:nvPr>
            <p:ph type="ctrTitle"/>
          </p:nvPr>
        </p:nvSpPr>
        <p:spPr>
          <a:xfrm>
            <a:off x="274320" y="0"/>
            <a:ext cx="18719800" cy="2324100"/>
          </a:xfrm>
          <a:prstGeom prst="rect">
            <a:avLst/>
          </a:prstGeom>
        </p:spPr>
        <p:txBody>
          <a:bodyPr/>
          <a:lstStyle/>
          <a:p>
            <a:r>
              <a:rPr lang="es-ES" b="1" dirty="0"/>
              <a:t>TIPOS DE IA</a:t>
            </a:r>
            <a:endParaRPr b="1" dirty="0"/>
          </a:p>
        </p:txBody>
      </p:sp>
      <p:sp>
        <p:nvSpPr>
          <p:cNvPr id="62" name="Cuerpo">
            <a:extLst>
              <a:ext uri="{FF2B5EF4-FFF2-40B4-BE49-F238E27FC236}">
                <a16:creationId xmlns:a16="http://schemas.microsoft.com/office/drawing/2014/main" id="{4AD9C95B-A363-329F-D6DB-9DD678A6EC3A}"/>
              </a:ext>
            </a:extLst>
          </p:cNvPr>
          <p:cNvSpPr txBox="1">
            <a:spLocks noGrp="1"/>
          </p:cNvSpPr>
          <p:nvPr>
            <p:ph type="subTitle" sz="quarter" idx="1"/>
          </p:nvPr>
        </p:nvSpPr>
        <p:spPr>
          <a:xfrm>
            <a:off x="5549900" y="3794760"/>
            <a:ext cx="9880600" cy="8595360"/>
          </a:xfrm>
          <a:prstGeom prst="rect">
            <a:avLst/>
          </a:prstGeom>
        </p:spPr>
        <p:txBody>
          <a:bodyPr>
            <a:normAutofit/>
          </a:bodyPr>
          <a:lstStyle/>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BASADA EN REGLAS</a:t>
            </a:r>
          </a:p>
          <a:p>
            <a:pPr marL="1200150" lvl="2" indent="-285750" algn="l">
              <a:lnSpc>
                <a:spcPct val="150000"/>
              </a:lnSpc>
              <a:spcAft>
                <a:spcPts val="800"/>
              </a:spcAft>
              <a:buFont typeface="Arial" panose="020B0604020202020204" pitchFamily="34" charset="0"/>
              <a:buChar char="•"/>
            </a:pPr>
            <a:r>
              <a:rPr lang="es-ES" sz="3600" b="1" kern="100" dirty="0">
                <a:effectLst/>
                <a:latin typeface="+mj-lt"/>
                <a:ea typeface="Aptos" panose="020B0004020202020204" pitchFamily="34" charset="0"/>
                <a:cs typeface="Times New Roman" panose="02020603050405020304" pitchFamily="18" charset="0"/>
              </a:rPr>
              <a:t>IA BASADA EN CONTEXTO</a:t>
            </a:r>
          </a:p>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DE DOMINIO ESTRECHO, ANI</a:t>
            </a:r>
            <a:endParaRPr lang="en-CO" sz="3600" b="1" kern="100" dirty="0">
              <a:effectLst/>
              <a:latin typeface="+mj-lt"/>
              <a:ea typeface="Aptos" panose="020B0004020202020204" pitchFamily="34" charset="0"/>
              <a:cs typeface="Times New Roman" panose="02020603050405020304" pitchFamily="18" charset="0"/>
            </a:endParaRPr>
          </a:p>
          <a:p>
            <a:pPr marL="1200150" lvl="2" indent="-285750" algn="l">
              <a:lnSpc>
                <a:spcPct val="150000"/>
              </a:lnSpc>
              <a:spcAft>
                <a:spcPts val="800"/>
              </a:spcAft>
              <a:buFont typeface="Arial" panose="020B0604020202020204" pitchFamily="34" charset="0"/>
              <a:buChar char="•"/>
            </a:pPr>
            <a:r>
              <a:rPr lang="es-ES" sz="3600" b="1" kern="100" dirty="0">
                <a:effectLst/>
                <a:latin typeface="+mj-lt"/>
                <a:ea typeface="Aptos" panose="020B0004020202020204" pitchFamily="34" charset="0"/>
                <a:cs typeface="Times New Roman" panose="02020603050405020304" pitchFamily="18" charset="0"/>
              </a:rPr>
              <a:t>IA GENERAL, AGI</a:t>
            </a:r>
          </a:p>
          <a:p>
            <a:pPr marL="1200150" lvl="2" indent="-285750" algn="l">
              <a:lnSpc>
                <a:spcPct val="150000"/>
              </a:lnSpc>
              <a:spcAft>
                <a:spcPts val="800"/>
              </a:spcAft>
              <a:buFont typeface="Arial" panose="020B0604020202020204" pitchFamily="34" charset="0"/>
              <a:buChar char="•"/>
            </a:pPr>
            <a:r>
              <a:rPr lang="es-ES" sz="3600" b="1" kern="100" dirty="0">
                <a:effectLst/>
                <a:latin typeface="+mj-lt"/>
                <a:ea typeface="Aptos" panose="020B0004020202020204" pitchFamily="34" charset="0"/>
                <a:cs typeface="Times New Roman" panose="02020603050405020304" pitchFamily="18" charset="0"/>
              </a:rPr>
              <a:t>IA SUPER INTELIGENTE, ASI</a:t>
            </a:r>
            <a:endParaRPr lang="en-CO" sz="3600" b="1" kern="100" dirty="0">
              <a:effectLst/>
              <a:latin typeface="+mj-lt"/>
              <a:ea typeface="Aptos" panose="020B0004020202020204" pitchFamily="34" charset="0"/>
              <a:cs typeface="Times New Roman" panose="02020603050405020304" pitchFamily="18" charset="0"/>
            </a:endParaRPr>
          </a:p>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AUTOCONCIENTE</a:t>
            </a:r>
          </a:p>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TRANSCENDENTAL</a:t>
            </a:r>
          </a:p>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CÓSMICA</a:t>
            </a:r>
          </a:p>
          <a:p>
            <a:pPr marL="1200150" lvl="2" indent="-285750" algn="l">
              <a:lnSpc>
                <a:spcPct val="150000"/>
              </a:lnSpc>
              <a:spcAft>
                <a:spcPts val="800"/>
              </a:spcAft>
              <a:buFont typeface="Arial" panose="020B0604020202020204" pitchFamily="34" charset="0"/>
              <a:buChar char="•"/>
            </a:pPr>
            <a:r>
              <a:rPr lang="en-US" sz="3600" b="1" kern="100" dirty="0">
                <a:effectLst/>
                <a:latin typeface="+mj-lt"/>
                <a:ea typeface="Aptos" panose="020B0004020202020204" pitchFamily="34" charset="0"/>
                <a:cs typeface="Times New Roman" panose="02020603050405020304" pitchFamily="18" charset="0"/>
              </a:rPr>
              <a:t>IA DIVINA</a:t>
            </a:r>
            <a:endParaRPr lang="en-CO" sz="3600" b="1" kern="100" dirty="0">
              <a:effectLst/>
              <a:latin typeface="+mj-lt"/>
              <a:ea typeface="Aptos" panose="020B0004020202020204" pitchFamily="34" charset="0"/>
              <a:cs typeface="Times New Roman" panose="02020603050405020304" pitchFamily="18" charset="0"/>
            </a:endParaRPr>
          </a:p>
          <a:p>
            <a:endParaRPr sz="6600" dirty="0"/>
          </a:p>
        </p:txBody>
      </p:sp>
    </p:spTree>
    <p:extLst>
      <p:ext uri="{BB962C8B-B14F-4D97-AF65-F5344CB8AC3E}">
        <p14:creationId xmlns:p14="http://schemas.microsoft.com/office/powerpoint/2010/main" val="269153368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8C90-7FB5-AC6F-0CAD-EBDE96D02FBB}"/>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4FA59335-94FB-346E-0AA1-360DE3CFF89B}"/>
              </a:ext>
            </a:extLst>
          </p:cNvPr>
          <p:cNvSpPr txBox="1">
            <a:spLocks noGrp="1"/>
          </p:cNvSpPr>
          <p:nvPr>
            <p:ph type="ctrTitle"/>
          </p:nvPr>
        </p:nvSpPr>
        <p:spPr>
          <a:xfrm flipV="1">
            <a:off x="1447800" y="-2305251"/>
            <a:ext cx="20828000" cy="104140"/>
          </a:xfrm>
          <a:prstGeom prst="rect">
            <a:avLst/>
          </a:prstGeom>
        </p:spPr>
        <p:txBody>
          <a:bodyPr>
            <a:normAutofit fontScale="90000"/>
          </a:bodyPr>
          <a:lstStyle/>
          <a:p>
            <a:endParaRPr dirty="0"/>
          </a:p>
        </p:txBody>
      </p:sp>
      <p:pic>
        <p:nvPicPr>
          <p:cNvPr id="2" name="Picture 1">
            <a:extLst>
              <a:ext uri="{FF2B5EF4-FFF2-40B4-BE49-F238E27FC236}">
                <a16:creationId xmlns:a16="http://schemas.microsoft.com/office/drawing/2014/main" id="{22F7E53B-5EE8-4314-716A-B45C33011F5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751659"/>
            <a:ext cx="9031393" cy="6390482"/>
          </a:xfrm>
          <a:prstGeom prst="rect">
            <a:avLst/>
          </a:prstGeom>
          <a:noFill/>
          <a:ln>
            <a:noFill/>
          </a:ln>
        </p:spPr>
      </p:pic>
      <p:sp>
        <p:nvSpPr>
          <p:cNvPr id="3" name="TextBox 2">
            <a:extLst>
              <a:ext uri="{FF2B5EF4-FFF2-40B4-BE49-F238E27FC236}">
                <a16:creationId xmlns:a16="http://schemas.microsoft.com/office/drawing/2014/main" id="{0D7C8208-0ECC-835C-BBA4-54F07A73ACB6}"/>
              </a:ext>
            </a:extLst>
          </p:cNvPr>
          <p:cNvSpPr txBox="1"/>
          <p:nvPr/>
        </p:nvSpPr>
        <p:spPr>
          <a:xfrm>
            <a:off x="13700760" y="8217326"/>
            <a:ext cx="11407140"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s-ES" sz="6000" b="1" i="0" u="none" strike="noStrike" cap="none" spc="0" normalizeH="0" baseline="0" dirty="0">
                <a:ln>
                  <a:noFill/>
                </a:ln>
                <a:solidFill>
                  <a:srgbClr val="000000"/>
                </a:solidFill>
                <a:effectLst/>
                <a:uFillTx/>
                <a:ea typeface="+mj-ea"/>
                <a:cs typeface="+mj-cs"/>
                <a:sym typeface="Helvetica Neue Medium"/>
              </a:rPr>
              <a:t> </a:t>
            </a:r>
            <a:endParaRPr lang="en-CO" sz="4400" b="1" kern="100" dirty="0">
              <a:effectLst/>
              <a:ea typeface="Aptos" panose="020B000402020202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CO" sz="3000" b="0"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5" name="TextBox 4">
            <a:extLst>
              <a:ext uri="{FF2B5EF4-FFF2-40B4-BE49-F238E27FC236}">
                <a16:creationId xmlns:a16="http://schemas.microsoft.com/office/drawing/2014/main" id="{6FA6923B-DD95-F35C-12C2-7CA54A8A6493}"/>
              </a:ext>
            </a:extLst>
          </p:cNvPr>
          <p:cNvSpPr txBox="1"/>
          <p:nvPr/>
        </p:nvSpPr>
        <p:spPr>
          <a:xfrm>
            <a:off x="601980" y="364469"/>
            <a:ext cx="1647444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9600" b="1" dirty="0"/>
              <a:t>MEDICINA DE SISTEMAS</a:t>
            </a:r>
            <a:endParaRPr kumimoji="0" lang="en-CO" sz="96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10340102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93BB6-FABD-FDCE-9E6D-7DF3D376CDE5}"/>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D0C3A08F-64D7-7E52-B319-4CE389124EA5}"/>
              </a:ext>
            </a:extLst>
          </p:cNvPr>
          <p:cNvSpPr txBox="1">
            <a:spLocks noGrp="1"/>
          </p:cNvSpPr>
          <p:nvPr>
            <p:ph type="ctrTitle"/>
          </p:nvPr>
        </p:nvSpPr>
        <p:spPr>
          <a:xfrm flipV="1">
            <a:off x="1778000" y="-2064619"/>
            <a:ext cx="20828000" cy="104140"/>
          </a:xfrm>
          <a:prstGeom prst="rect">
            <a:avLst/>
          </a:prstGeom>
        </p:spPr>
        <p:txBody>
          <a:bodyPr>
            <a:normAutofit fontScale="90000"/>
          </a:bodyPr>
          <a:lstStyle/>
          <a:p>
            <a:endParaRPr dirty="0"/>
          </a:p>
        </p:txBody>
      </p:sp>
      <p:pic>
        <p:nvPicPr>
          <p:cNvPr id="2" name="Picture 1">
            <a:extLst>
              <a:ext uri="{FF2B5EF4-FFF2-40B4-BE49-F238E27FC236}">
                <a16:creationId xmlns:a16="http://schemas.microsoft.com/office/drawing/2014/main" id="{BBD33C27-1DD0-1053-343B-8126963067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3751659"/>
            <a:ext cx="9031393" cy="6390482"/>
          </a:xfrm>
          <a:prstGeom prst="rect">
            <a:avLst/>
          </a:prstGeom>
          <a:noFill/>
          <a:ln>
            <a:noFill/>
          </a:ln>
        </p:spPr>
      </p:pic>
      <p:sp>
        <p:nvSpPr>
          <p:cNvPr id="3" name="TextBox 2">
            <a:extLst>
              <a:ext uri="{FF2B5EF4-FFF2-40B4-BE49-F238E27FC236}">
                <a16:creationId xmlns:a16="http://schemas.microsoft.com/office/drawing/2014/main" id="{1D02F7D9-C7A6-FE1F-EE2B-60917EAA571D}"/>
              </a:ext>
            </a:extLst>
          </p:cNvPr>
          <p:cNvSpPr txBox="1"/>
          <p:nvPr/>
        </p:nvSpPr>
        <p:spPr>
          <a:xfrm>
            <a:off x="11917680" y="4975433"/>
            <a:ext cx="11407140" cy="37651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6000" b="1" i="0" u="none" strike="noStrike" cap="none" spc="0" normalizeH="0" baseline="0" dirty="0">
                <a:ln>
                  <a:noFill/>
                </a:ln>
                <a:solidFill>
                  <a:srgbClr val="000000"/>
                </a:solidFill>
                <a:effectLst/>
                <a:uFillTx/>
                <a:ea typeface="+mj-ea"/>
                <a:cs typeface="+mj-cs"/>
                <a:sym typeface="Helvetica Neue Medium"/>
              </a:rPr>
              <a:t>MEDICINA CIENCIA EXACTA</a:t>
            </a:r>
          </a:p>
          <a:p>
            <a:pPr marL="0" marR="0" indent="0" algn="ctr" defTabSz="825500" rtl="0" fontAlgn="auto" latinLnBrk="0" hangingPunct="0">
              <a:lnSpc>
                <a:spcPct val="100000"/>
              </a:lnSpc>
              <a:spcBef>
                <a:spcPts val="0"/>
              </a:spcBef>
              <a:spcAft>
                <a:spcPts val="0"/>
              </a:spcAft>
              <a:buClrTx/>
              <a:buSzTx/>
              <a:buFontTx/>
              <a:buNone/>
              <a:tabLst/>
            </a:pPr>
            <a:endParaRPr lang="en-CO" sz="6000" b="1" dirty="0"/>
          </a:p>
          <a:p>
            <a:r>
              <a:rPr lang="en-US" sz="4400" b="1" kern="100" dirty="0">
                <a:effectLst/>
                <a:ea typeface="Aptos" panose="020B0004020202020204" pitchFamily="34" charset="0"/>
                <a:cs typeface="Times New Roman" panose="02020603050405020304" pitchFamily="18" charset="0"/>
              </a:rPr>
              <a:t>Ray Kurzweil  -  The Economist June/20/24</a:t>
            </a:r>
            <a:endParaRPr lang="en-CO" sz="4400" b="1" kern="100" dirty="0">
              <a:effectLst/>
              <a:ea typeface="Aptos" panose="020B0004020202020204" pitchFamily="34" charset="0"/>
              <a:cs typeface="Times New Roman" panose="02020603050405020304" pitchFamily="18" charset="0"/>
            </a:endParaRPr>
          </a:p>
          <a:p>
            <a:pPr marL="0" marR="0" indent="0" algn="ctr" defTabSz="825500" rtl="0" fontAlgn="auto" latinLnBrk="0" hangingPunct="0">
              <a:lnSpc>
                <a:spcPct val="100000"/>
              </a:lnSpc>
              <a:spcBef>
                <a:spcPts val="0"/>
              </a:spcBef>
              <a:spcAft>
                <a:spcPts val="0"/>
              </a:spcAft>
              <a:buClrTx/>
              <a:buSzTx/>
              <a:buFontTx/>
              <a:buNone/>
              <a:tabLst/>
            </a:pPr>
            <a:endParaRPr kumimoji="0" lang="en-CO" sz="3000" b="0"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5" name="TextBox 4">
            <a:extLst>
              <a:ext uri="{FF2B5EF4-FFF2-40B4-BE49-F238E27FC236}">
                <a16:creationId xmlns:a16="http://schemas.microsoft.com/office/drawing/2014/main" id="{B5D3B67C-9353-17B6-3FF4-09304DD1FA56}"/>
              </a:ext>
            </a:extLst>
          </p:cNvPr>
          <p:cNvSpPr txBox="1"/>
          <p:nvPr/>
        </p:nvSpPr>
        <p:spPr>
          <a:xfrm>
            <a:off x="601980" y="364469"/>
            <a:ext cx="1647444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9600" b="1" dirty="0"/>
              <a:t>MEDICINA DE SISTEMAS</a:t>
            </a:r>
            <a:endParaRPr kumimoji="0" lang="en-CO" sz="96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189154734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98F09-2BF4-4663-6C6F-93D98F565DB5}"/>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C87CCD52-7DF2-7DCA-FD18-0973FB5AD1DF}"/>
              </a:ext>
            </a:extLst>
          </p:cNvPr>
          <p:cNvSpPr txBox="1">
            <a:spLocks noGrp="1"/>
          </p:cNvSpPr>
          <p:nvPr>
            <p:ph type="ctrTitle"/>
          </p:nvPr>
        </p:nvSpPr>
        <p:spPr>
          <a:xfrm>
            <a:off x="0" y="274320"/>
            <a:ext cx="18102580" cy="1894840"/>
          </a:xfrm>
          <a:prstGeom prst="rect">
            <a:avLst/>
          </a:prstGeom>
        </p:spPr>
        <p:txBody>
          <a:bodyPr/>
          <a:lstStyle/>
          <a:p>
            <a:r>
              <a:rPr lang="es-ES" b="1" dirty="0"/>
              <a:t>REVOLUCIÓN DE LA IA</a:t>
            </a:r>
            <a:endParaRPr b="1" dirty="0"/>
          </a:p>
        </p:txBody>
      </p:sp>
      <p:sp>
        <p:nvSpPr>
          <p:cNvPr id="62" name="Cuerpo">
            <a:extLst>
              <a:ext uri="{FF2B5EF4-FFF2-40B4-BE49-F238E27FC236}">
                <a16:creationId xmlns:a16="http://schemas.microsoft.com/office/drawing/2014/main" id="{D039F11E-CC54-E266-0753-71DB3CE95CA1}"/>
              </a:ext>
            </a:extLst>
          </p:cNvPr>
          <p:cNvSpPr txBox="1">
            <a:spLocks noGrp="1"/>
          </p:cNvSpPr>
          <p:nvPr>
            <p:ph type="subTitle" sz="quarter" idx="1"/>
          </p:nvPr>
        </p:nvSpPr>
        <p:spPr>
          <a:xfrm>
            <a:off x="4772660" y="4251960"/>
            <a:ext cx="11046460" cy="6743700"/>
          </a:xfrm>
          <a:prstGeom prst="rect">
            <a:avLst/>
          </a:prstGeom>
        </p:spPr>
        <p:txBody>
          <a:bodyPr>
            <a:normAutofit/>
          </a:bodyPr>
          <a:lstStyle/>
          <a:p>
            <a:pPr marL="742950" lvl="1" indent="-285750" algn="l">
              <a:lnSpc>
                <a:spcPct val="150000"/>
              </a:lnSpc>
              <a:buFont typeface="Courier New" panose="02070309020205020404" pitchFamily="49" charset="0"/>
              <a:buChar char="o"/>
            </a:pPr>
            <a:r>
              <a:rPr lang="en-CO"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CO" sz="8000" b="1" kern="100" dirty="0">
                <a:effectLst/>
                <a:latin typeface="Times New Roman" panose="02020603050405020304" pitchFamily="18" charset="0"/>
                <a:ea typeface="Aptos" panose="020B0004020202020204" pitchFamily="34" charset="0"/>
                <a:cs typeface="Times New Roman" panose="02020603050405020304" pitchFamily="18" charset="0"/>
              </a:rPr>
              <a:t>ENERGÍA</a:t>
            </a:r>
            <a:endParaRPr lang="en-CO" sz="80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gn="l">
              <a:lnSpc>
                <a:spcPct val="150000"/>
              </a:lnSpc>
              <a:buFont typeface="Courier New" panose="02070309020205020404" pitchFamily="49" charset="0"/>
              <a:buChar char="o"/>
            </a:pPr>
            <a:r>
              <a:rPr lang="en-CO" sz="8000" b="1" kern="100" dirty="0">
                <a:effectLst/>
                <a:latin typeface="Times New Roman" panose="02020603050405020304" pitchFamily="18" charset="0"/>
                <a:ea typeface="Aptos" panose="020B0004020202020204" pitchFamily="34" charset="0"/>
                <a:cs typeface="Times New Roman" panose="02020603050405020304" pitchFamily="18" charset="0"/>
              </a:rPr>
              <a:t> MANUFACTURAS</a:t>
            </a:r>
            <a:endParaRPr lang="en-CO" sz="8000" b="1"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gn="l">
              <a:lnSpc>
                <a:spcPct val="150000"/>
              </a:lnSpc>
              <a:spcAft>
                <a:spcPts val="800"/>
              </a:spcAft>
              <a:buFont typeface="Courier New" panose="02070309020205020404" pitchFamily="49" charset="0"/>
              <a:buChar char="o"/>
            </a:pPr>
            <a:r>
              <a:rPr lang="en-CO" sz="8000" b="1" kern="100" dirty="0">
                <a:effectLst/>
                <a:latin typeface="Times New Roman" panose="02020603050405020304" pitchFamily="18" charset="0"/>
                <a:ea typeface="Aptos" panose="020B0004020202020204" pitchFamily="34" charset="0"/>
                <a:cs typeface="Times New Roman" panose="02020603050405020304" pitchFamily="18" charset="0"/>
              </a:rPr>
              <a:t> MEDICINA</a:t>
            </a:r>
            <a:endParaRPr lang="en-CO" sz="8000" b="1" kern="100" dirty="0">
              <a:effectLst/>
              <a:latin typeface="Aptos" panose="020B0004020202020204" pitchFamily="34" charset="0"/>
              <a:ea typeface="Aptos" panose="020B0004020202020204" pitchFamily="34" charset="0"/>
              <a:cs typeface="Times New Roman" panose="02020603050405020304" pitchFamily="18" charset="0"/>
            </a:endParaRPr>
          </a:p>
          <a:p>
            <a:endParaRPr dirty="0"/>
          </a:p>
        </p:txBody>
      </p:sp>
    </p:spTree>
    <p:extLst>
      <p:ext uri="{BB962C8B-B14F-4D97-AF65-F5344CB8AC3E}">
        <p14:creationId xmlns:p14="http://schemas.microsoft.com/office/powerpoint/2010/main" val="360363066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04A24-F734-75C5-5DA9-6F86B2359AF9}"/>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0BB7EFF2-DEA7-EB6D-D9BA-DD236DF4A4F4}"/>
              </a:ext>
            </a:extLst>
          </p:cNvPr>
          <p:cNvSpPr txBox="1">
            <a:spLocks noGrp="1"/>
          </p:cNvSpPr>
          <p:nvPr>
            <p:ph type="ctrTitle"/>
          </p:nvPr>
        </p:nvSpPr>
        <p:spPr>
          <a:xfrm>
            <a:off x="6860540" y="4904740"/>
            <a:ext cx="10662920" cy="9611360"/>
          </a:xfrm>
          <a:prstGeom prst="rect">
            <a:avLst/>
          </a:prstGeom>
        </p:spPr>
        <p:txBody>
          <a:bodyPr>
            <a:normAutofit fontScale="90000"/>
          </a:bodyPr>
          <a:lstStyle/>
          <a:p>
            <a:pPr algn="l">
              <a:lnSpc>
                <a:spcPct val="150000"/>
              </a:lnSpc>
            </a:pPr>
            <a:r>
              <a:rPr lang="es-ES" sz="8900" b="1" dirty="0"/>
              <a:t>EFICIENCIA</a:t>
            </a:r>
            <a:br>
              <a:rPr lang="es-ES" sz="8900" b="1" dirty="0"/>
            </a:br>
            <a:r>
              <a:rPr lang="es-ES" sz="8900" b="1" dirty="0"/>
              <a:t>COBERTURA</a:t>
            </a:r>
            <a:br>
              <a:rPr lang="es-ES" sz="8900" b="1" dirty="0"/>
            </a:br>
            <a:r>
              <a:rPr lang="es-ES" sz="8900" b="1" dirty="0"/>
              <a:t>ACCESO</a:t>
            </a:r>
            <a:br>
              <a:rPr lang="es-ES" sz="8900" b="1" dirty="0"/>
            </a:br>
            <a:r>
              <a:rPr lang="es-ES" sz="8900" b="1" dirty="0"/>
              <a:t>CALIDAD</a:t>
            </a:r>
            <a:br>
              <a:rPr lang="es-ES" sz="8900" b="1" dirty="0"/>
            </a:br>
            <a:r>
              <a:rPr lang="es-ES" sz="8900" b="1" dirty="0"/>
              <a:t>COSTOS</a:t>
            </a:r>
            <a:br>
              <a:rPr lang="es-ES" dirty="0"/>
            </a:br>
            <a:endParaRPr dirty="0"/>
          </a:p>
        </p:txBody>
      </p:sp>
      <p:sp>
        <p:nvSpPr>
          <p:cNvPr id="62" name="Cuerpo">
            <a:extLst>
              <a:ext uri="{FF2B5EF4-FFF2-40B4-BE49-F238E27FC236}">
                <a16:creationId xmlns:a16="http://schemas.microsoft.com/office/drawing/2014/main" id="{9E5C6752-FA50-A18C-D55B-33006125A0A3}"/>
              </a:ext>
            </a:extLst>
          </p:cNvPr>
          <p:cNvSpPr txBox="1">
            <a:spLocks noGrp="1"/>
          </p:cNvSpPr>
          <p:nvPr>
            <p:ph type="subTitle" sz="quarter" idx="1"/>
          </p:nvPr>
        </p:nvSpPr>
        <p:spPr>
          <a:xfrm>
            <a:off x="-1399540" y="571500"/>
            <a:ext cx="20828000" cy="1587500"/>
          </a:xfrm>
          <a:prstGeom prst="rect">
            <a:avLst/>
          </a:prstGeom>
        </p:spPr>
        <p:txBody>
          <a:bodyPr>
            <a:normAutofit fontScale="92500" lnSpcReduction="10000"/>
          </a:bodyPr>
          <a:lstStyle/>
          <a:p>
            <a:r>
              <a:rPr lang="es-ES" sz="11500" b="1" dirty="0"/>
              <a:t>VENTAJAS</a:t>
            </a:r>
            <a:endParaRPr sz="11500" b="1" dirty="0"/>
          </a:p>
        </p:txBody>
      </p:sp>
    </p:spTree>
    <p:extLst>
      <p:ext uri="{BB962C8B-B14F-4D97-AF65-F5344CB8AC3E}">
        <p14:creationId xmlns:p14="http://schemas.microsoft.com/office/powerpoint/2010/main" val="13411824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00C3-0F59-2434-150D-EFDE2A76AE02}"/>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0D3D20D8-C553-D0BA-5E2C-4FBF4EFB1AFD}"/>
              </a:ext>
            </a:extLst>
          </p:cNvPr>
          <p:cNvSpPr txBox="1">
            <a:spLocks noGrp="1"/>
          </p:cNvSpPr>
          <p:nvPr>
            <p:ph type="ctrTitle"/>
          </p:nvPr>
        </p:nvSpPr>
        <p:spPr>
          <a:xfrm>
            <a:off x="1264594" y="612302"/>
            <a:ext cx="16808315" cy="1587500"/>
          </a:xfrm>
          <a:prstGeom prst="rect">
            <a:avLst/>
          </a:prstGeom>
        </p:spPr>
        <p:txBody>
          <a:bodyPr>
            <a:normAutofit fontScale="90000"/>
          </a:bodyPr>
          <a:lstStyle/>
          <a:p>
            <a:r>
              <a:rPr lang="es-ES" dirty="0"/>
              <a:t> </a:t>
            </a:r>
            <a:endParaRPr dirty="0"/>
          </a:p>
        </p:txBody>
      </p:sp>
      <p:sp>
        <p:nvSpPr>
          <p:cNvPr id="62" name="Cuerpo">
            <a:extLst>
              <a:ext uri="{FF2B5EF4-FFF2-40B4-BE49-F238E27FC236}">
                <a16:creationId xmlns:a16="http://schemas.microsoft.com/office/drawing/2014/main" id="{BB9FC6C8-2D64-F6B4-CE96-357D0028183F}"/>
              </a:ext>
            </a:extLst>
          </p:cNvPr>
          <p:cNvSpPr txBox="1">
            <a:spLocks noGrp="1"/>
          </p:cNvSpPr>
          <p:nvPr>
            <p:ph type="subTitle" sz="quarter" idx="1"/>
          </p:nvPr>
        </p:nvSpPr>
        <p:spPr>
          <a:xfrm>
            <a:off x="13249110" y="4572000"/>
            <a:ext cx="11134890" cy="6231890"/>
          </a:xfrm>
          <a:prstGeom prst="rect">
            <a:avLst/>
          </a:prstGeom>
        </p:spPr>
        <p:txBody>
          <a:bodyPr>
            <a:normAutofit fontScale="92500" lnSpcReduction="20000"/>
          </a:bodyPr>
          <a:lstStyle/>
          <a:p>
            <a:pPr marL="685800" indent="-685800" algn="l">
              <a:lnSpc>
                <a:spcPct val="150000"/>
              </a:lnSpc>
              <a:buFont typeface="Arial" panose="020B0604020202020204" pitchFamily="34" charset="0"/>
              <a:buChar char="•"/>
            </a:pPr>
            <a:r>
              <a:rPr lang="es-ES" b="1" dirty="0"/>
              <a:t>PRINCIPIOS ÉTICOS</a:t>
            </a:r>
          </a:p>
          <a:p>
            <a:pPr marL="685800" indent="-685800" algn="l">
              <a:lnSpc>
                <a:spcPct val="150000"/>
              </a:lnSpc>
              <a:buFont typeface="Arial" panose="020B0604020202020204" pitchFamily="34" charset="0"/>
              <a:buChar char="•"/>
            </a:pPr>
            <a:r>
              <a:rPr lang="es-ES" b="1" dirty="0"/>
              <a:t>DESARROLLO SOSTENIBLE</a:t>
            </a:r>
          </a:p>
          <a:p>
            <a:pPr marL="685800" indent="-685800" algn="l">
              <a:lnSpc>
                <a:spcPct val="150000"/>
              </a:lnSpc>
              <a:buFont typeface="Arial" panose="020B0604020202020204" pitchFamily="34" charset="0"/>
              <a:buChar char="•"/>
            </a:pPr>
            <a:r>
              <a:rPr lang="es-ES" b="1" dirty="0"/>
              <a:t>GOBERNAZA Y REGULACIÓN</a:t>
            </a:r>
          </a:p>
          <a:p>
            <a:pPr marL="685800" indent="-685800" algn="l">
              <a:lnSpc>
                <a:spcPct val="150000"/>
              </a:lnSpc>
              <a:buFont typeface="Arial" panose="020B0604020202020204" pitchFamily="34" charset="0"/>
              <a:buChar char="•"/>
            </a:pPr>
            <a:r>
              <a:rPr lang="es-ES" b="1" dirty="0"/>
              <a:t>EDUCACIÓN DIGITAL</a:t>
            </a:r>
          </a:p>
          <a:p>
            <a:pPr marL="685800" indent="-685800" algn="l">
              <a:lnSpc>
                <a:spcPct val="150000"/>
              </a:lnSpc>
              <a:buFont typeface="Arial" panose="020B0604020202020204" pitchFamily="34" charset="0"/>
              <a:buChar char="•"/>
            </a:pPr>
            <a:r>
              <a:rPr lang="es-ES" b="1" dirty="0"/>
              <a:t>MEDIO AMBIENTE</a:t>
            </a:r>
          </a:p>
          <a:p>
            <a:pPr marL="685800" indent="-685800" algn="l">
              <a:lnSpc>
                <a:spcPct val="150000"/>
              </a:lnSpc>
              <a:buFont typeface="Arial" panose="020B0604020202020204" pitchFamily="34" charset="0"/>
              <a:buChar char="•"/>
            </a:pPr>
            <a:r>
              <a:rPr lang="es-ES" b="1" dirty="0"/>
              <a:t>INVESTIGACIÓN E IA</a:t>
            </a:r>
            <a:endParaRPr b="1" dirty="0"/>
          </a:p>
        </p:txBody>
      </p:sp>
      <p:pic>
        <p:nvPicPr>
          <p:cNvPr id="3" name="Picture 2">
            <a:extLst>
              <a:ext uri="{FF2B5EF4-FFF2-40B4-BE49-F238E27FC236}">
                <a16:creationId xmlns:a16="http://schemas.microsoft.com/office/drawing/2014/main" id="{07D373E7-44BC-E32E-B1D3-862975428C89}"/>
              </a:ext>
            </a:extLst>
          </p:cNvPr>
          <p:cNvPicPr>
            <a:picLocks noChangeAspect="1"/>
          </p:cNvPicPr>
          <p:nvPr/>
        </p:nvPicPr>
        <p:blipFill>
          <a:blip r:embed="rId3"/>
          <a:stretch>
            <a:fillRect/>
          </a:stretch>
        </p:blipFill>
        <p:spPr>
          <a:xfrm>
            <a:off x="998719" y="3948430"/>
            <a:ext cx="10517173" cy="7838440"/>
          </a:xfrm>
          <a:prstGeom prst="rect">
            <a:avLst/>
          </a:prstGeom>
        </p:spPr>
      </p:pic>
      <p:pic>
        <p:nvPicPr>
          <p:cNvPr id="4" name="Picture 3">
            <a:extLst>
              <a:ext uri="{FF2B5EF4-FFF2-40B4-BE49-F238E27FC236}">
                <a16:creationId xmlns:a16="http://schemas.microsoft.com/office/drawing/2014/main" id="{6668B402-1B33-D93F-95A9-454D25845B4F}"/>
              </a:ext>
            </a:extLst>
          </p:cNvPr>
          <p:cNvPicPr>
            <a:picLocks noChangeAspect="1"/>
          </p:cNvPicPr>
          <p:nvPr/>
        </p:nvPicPr>
        <p:blipFill>
          <a:blip r:embed="rId4"/>
          <a:stretch>
            <a:fillRect/>
          </a:stretch>
        </p:blipFill>
        <p:spPr>
          <a:xfrm>
            <a:off x="2259329" y="388944"/>
            <a:ext cx="7224763" cy="1810858"/>
          </a:xfrm>
          <a:prstGeom prst="rect">
            <a:avLst/>
          </a:prstGeom>
        </p:spPr>
      </p:pic>
    </p:spTree>
    <p:extLst>
      <p:ext uri="{BB962C8B-B14F-4D97-AF65-F5344CB8AC3E}">
        <p14:creationId xmlns:p14="http://schemas.microsoft.com/office/powerpoint/2010/main" val="24137687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20A57-105E-A952-4203-537B9B0EEA93}"/>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75D3383D-98CA-0B7B-6B4D-070C0B288A5B}"/>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32741CF8-57A9-7B28-E034-74D5E6026EAF}"/>
              </a:ext>
            </a:extLst>
          </p:cNvPr>
          <p:cNvSpPr txBox="1">
            <a:spLocks noGrp="1"/>
          </p:cNvSpPr>
          <p:nvPr>
            <p:ph type="subTitle" sz="quarter" idx="1"/>
          </p:nvPr>
        </p:nvSpPr>
        <p:spPr>
          <a:xfrm>
            <a:off x="3098553" y="-2320322"/>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DD026453-EDE6-5F20-F9E4-047EAB210AEF}"/>
              </a:ext>
            </a:extLst>
          </p:cNvPr>
          <p:cNvSpPr txBox="1"/>
          <p:nvPr/>
        </p:nvSpPr>
        <p:spPr>
          <a:xfrm>
            <a:off x="2651760" y="3890381"/>
            <a:ext cx="1808226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endParaRPr lang="en-CO" sz="7200" b="1" dirty="0"/>
          </a:p>
          <a:p>
            <a:pPr marL="1143000" lvl="8" indent="-1143000" algn="l">
              <a:lnSpc>
                <a:spcPct val="150000"/>
              </a:lnSpc>
              <a:buFont typeface="Arial" panose="020B0604020202020204" pitchFamily="34" charset="0"/>
              <a:buChar char="•"/>
            </a:pPr>
            <a:endParaRPr lang="en-CO" sz="7200" b="1" dirty="0"/>
          </a:p>
        </p:txBody>
      </p:sp>
      <p:sp>
        <p:nvSpPr>
          <p:cNvPr id="4" name="TextBox 3">
            <a:extLst>
              <a:ext uri="{FF2B5EF4-FFF2-40B4-BE49-F238E27FC236}">
                <a16:creationId xmlns:a16="http://schemas.microsoft.com/office/drawing/2014/main" id="{561B56CA-4F54-CFA7-4BF7-7DDBDA629441}"/>
              </a:ext>
            </a:extLst>
          </p:cNvPr>
          <p:cNvSpPr txBox="1"/>
          <p:nvPr/>
        </p:nvSpPr>
        <p:spPr>
          <a:xfrm flipH="1">
            <a:off x="5854566" y="3890381"/>
            <a:ext cx="10367211"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PRIVACIDAD </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SEGURIDAD</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8800" b="1" dirty="0"/>
              <a:t>AUTONOMÍA</a:t>
            </a:r>
            <a:endParaRPr kumimoji="0" lang="en-CO" sz="88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99168967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FFCA1-C454-C8EF-2C99-94FDF7743C51}"/>
            </a:ext>
          </a:extLst>
        </p:cNvPr>
        <p:cNvGrpSpPr/>
        <p:nvPr/>
      </p:nvGrpSpPr>
      <p:grpSpPr>
        <a:xfrm>
          <a:off x="0" y="0"/>
          <a:ext cx="0" cy="0"/>
          <a:chOff x="0" y="0"/>
          <a:chExt cx="0" cy="0"/>
        </a:xfrm>
      </p:grpSpPr>
      <p:sp>
        <p:nvSpPr>
          <p:cNvPr id="50" name="Título">
            <a:extLst>
              <a:ext uri="{FF2B5EF4-FFF2-40B4-BE49-F238E27FC236}">
                <a16:creationId xmlns:a16="http://schemas.microsoft.com/office/drawing/2014/main" id="{A371CBC9-A8B5-0C66-69A3-3367138F55E4}"/>
              </a:ext>
            </a:extLst>
          </p:cNvPr>
          <p:cNvSpPr txBox="1">
            <a:spLocks noGrp="1"/>
          </p:cNvSpPr>
          <p:nvPr>
            <p:ph type="ctrTitle"/>
          </p:nvPr>
        </p:nvSpPr>
        <p:spPr>
          <a:prstGeom prst="rect">
            <a:avLst/>
          </a:prstGeom>
        </p:spPr>
        <p:txBody>
          <a:bodyPr/>
          <a:lstStyle/>
          <a:p>
            <a:endParaRPr/>
          </a:p>
        </p:txBody>
      </p:sp>
      <p:sp>
        <p:nvSpPr>
          <p:cNvPr id="51" name="Cuerpo">
            <a:extLst>
              <a:ext uri="{FF2B5EF4-FFF2-40B4-BE49-F238E27FC236}">
                <a16:creationId xmlns:a16="http://schemas.microsoft.com/office/drawing/2014/main" id="{27ECAEA9-3710-2910-CE0C-707BF10970D0}"/>
              </a:ext>
            </a:extLst>
          </p:cNvPr>
          <p:cNvSpPr txBox="1">
            <a:spLocks noGrp="1"/>
          </p:cNvSpPr>
          <p:nvPr>
            <p:ph type="subTitle" sz="quarter" idx="1"/>
          </p:nvPr>
        </p:nvSpPr>
        <p:spPr>
          <a:prstGeom prst="rect">
            <a:avLst/>
          </a:prstGeom>
        </p:spPr>
        <p:txBody>
          <a:bodyPr/>
          <a:lstStyle/>
          <a:p>
            <a:endParaRPr/>
          </a:p>
        </p:txBody>
      </p:sp>
      <p:sp>
        <p:nvSpPr>
          <p:cNvPr id="52" name="TITULO DE LA…">
            <a:extLst>
              <a:ext uri="{FF2B5EF4-FFF2-40B4-BE49-F238E27FC236}">
                <a16:creationId xmlns:a16="http://schemas.microsoft.com/office/drawing/2014/main" id="{D1281114-5301-997B-6B3D-5A43F2DC18CA}"/>
              </a:ext>
            </a:extLst>
          </p:cNvPr>
          <p:cNvSpPr txBox="1"/>
          <p:nvPr/>
        </p:nvSpPr>
        <p:spPr>
          <a:xfrm>
            <a:off x="15179200" y="2832843"/>
            <a:ext cx="4779914" cy="176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defRPr sz="5800" b="1">
                <a:solidFill>
                  <a:srgbClr val="FFFFFF"/>
                </a:solidFill>
                <a:latin typeface="Calibri"/>
                <a:ea typeface="Calibri"/>
                <a:cs typeface="Calibri"/>
                <a:sym typeface="Calibri"/>
              </a:defRPr>
            </a:pPr>
            <a:r>
              <a:t>TITULO DE LA </a:t>
            </a:r>
          </a:p>
          <a:p>
            <a:pPr algn="l">
              <a:defRPr sz="5800" b="1">
                <a:solidFill>
                  <a:srgbClr val="FFFFFF"/>
                </a:solidFill>
                <a:latin typeface="Calibri"/>
                <a:ea typeface="Calibri"/>
                <a:cs typeface="Calibri"/>
                <a:sym typeface="Calibri"/>
              </a:defRPr>
            </a:pPr>
            <a:r>
              <a:t>PRESENTACIÓN</a:t>
            </a:r>
          </a:p>
        </p:txBody>
      </p:sp>
      <p:pic>
        <p:nvPicPr>
          <p:cNvPr id="2" name="Imagen 1">
            <a:extLst>
              <a:ext uri="{FF2B5EF4-FFF2-40B4-BE49-F238E27FC236}">
                <a16:creationId xmlns:a16="http://schemas.microsoft.com/office/drawing/2014/main" id="{237F7101-4B3C-0448-9FA5-6B57A5AC2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4476410" cy="13716000"/>
          </a:xfrm>
          <a:prstGeom prst="rect">
            <a:avLst/>
          </a:prstGeom>
        </p:spPr>
      </p:pic>
      <p:sp>
        <p:nvSpPr>
          <p:cNvPr id="3" name="CuadroTexto 2">
            <a:extLst>
              <a:ext uri="{FF2B5EF4-FFF2-40B4-BE49-F238E27FC236}">
                <a16:creationId xmlns:a16="http://schemas.microsoft.com/office/drawing/2014/main" id="{3089CDF4-1A10-B777-1B34-5542C4512409}"/>
              </a:ext>
            </a:extLst>
          </p:cNvPr>
          <p:cNvSpPr txBox="1"/>
          <p:nvPr/>
        </p:nvSpPr>
        <p:spPr>
          <a:xfrm>
            <a:off x="13907387" y="-1120686"/>
            <a:ext cx="9867736" cy="1461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s-CO" sz="11500" b="1" dirty="0">
              <a:solidFill>
                <a:schemeClr val="bg1"/>
              </a:solidFill>
              <a:latin typeface="Calibri" panose="020F050202020403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rPr>
              <a:t>ÉTICA MÉDICA</a:t>
            </a:r>
          </a:p>
          <a:p>
            <a:pPr marL="0" marR="0" indent="0" algn="ctr" defTabSz="825500" rtl="0" fontAlgn="auto" latinLnBrk="0" hangingPunct="0">
              <a:lnSpc>
                <a:spcPct val="100000"/>
              </a:lnSpc>
              <a:spcBef>
                <a:spcPts val="0"/>
              </a:spcBef>
              <a:spcAft>
                <a:spcPts val="0"/>
              </a:spcAft>
              <a:buClrTx/>
              <a:buSzTx/>
              <a:buFontTx/>
              <a:buNone/>
              <a:tabLst/>
            </a:pPr>
            <a:endParaRPr kumimoji="0" lang="es-CO" sz="11500" b="1" i="0" u="none" strike="noStrike" cap="none" spc="0" normalizeH="0" baseline="0" dirty="0">
              <a:ln>
                <a:noFill/>
              </a:ln>
              <a:solidFill>
                <a:schemeClr val="bg1"/>
              </a:solidFill>
              <a:effectLst/>
              <a:uFillTx/>
              <a:latin typeface="Calibri" panose="020F0502020204030204" pitchFamily="34" charset="0"/>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r>
              <a:rPr lang="es-CO" sz="11500" b="1" dirty="0">
                <a:solidFill>
                  <a:schemeClr val="bg1"/>
                </a:solidFill>
                <a:latin typeface="Calibri" panose="020F0502020204030204" pitchFamily="34" charset="0"/>
              </a:rPr>
              <a:t>IA</a:t>
            </a:r>
          </a:p>
          <a:p>
            <a:pPr marL="0" marR="0" indent="0" algn="ctr" defTabSz="825500" rtl="0" fontAlgn="auto" latinLnBrk="0" hangingPunct="0">
              <a:lnSpc>
                <a:spcPct val="100000"/>
              </a:lnSpc>
              <a:spcBef>
                <a:spcPts val="0"/>
              </a:spcBef>
              <a:spcAft>
                <a:spcPts val="0"/>
              </a:spcAft>
              <a:buClrTx/>
              <a:buSzTx/>
              <a:buFontTx/>
              <a:buNone/>
              <a:tabLst/>
            </a:pPr>
            <a:endParaRPr lang="es-CO" sz="11500" b="1" dirty="0">
              <a:solidFill>
                <a:schemeClr val="bg1"/>
              </a:solidFill>
              <a:latin typeface="Calibri" panose="020F0502020204030204" pitchFamily="34" charset="0"/>
            </a:endParaRPr>
          </a:p>
          <a:p>
            <a:pPr marL="0" marR="0" indent="0" algn="ctr" defTabSz="825500" rtl="0" fontAlgn="auto" latinLnBrk="0" hangingPunct="0">
              <a:lnSpc>
                <a:spcPct val="100000"/>
              </a:lnSpc>
              <a:spcBef>
                <a:spcPts val="0"/>
              </a:spcBef>
              <a:spcAft>
                <a:spcPts val="0"/>
              </a:spcAft>
              <a:buClrTx/>
              <a:buSzTx/>
              <a:buFontTx/>
              <a:buNone/>
              <a:tabLst/>
            </a:pPr>
            <a:r>
              <a:rPr lang="es-CO" sz="11500" b="1" dirty="0">
                <a:solidFill>
                  <a:schemeClr val="bg1"/>
                </a:solidFill>
                <a:latin typeface="Calibri" panose="020F0502020204030204" pitchFamily="34" charset="0"/>
              </a:rPr>
              <a:t> </a:t>
            </a:r>
          </a:p>
          <a:p>
            <a:pPr marL="0" marR="0" indent="0" algn="ctr" defTabSz="825500" rtl="0" fontAlgn="auto" latinLnBrk="0" hangingPunct="0">
              <a:lnSpc>
                <a:spcPct val="100000"/>
              </a:lnSpc>
              <a:spcBef>
                <a:spcPts val="0"/>
              </a:spcBef>
              <a:spcAft>
                <a:spcPts val="0"/>
              </a:spcAft>
              <a:buClrTx/>
              <a:buSzTx/>
              <a:buFontTx/>
              <a:buNone/>
              <a:tabLst/>
            </a:pPr>
            <a:endParaRPr kumimoji="0" lang="es-ES" sz="13800" b="1" i="0" u="none" strike="noStrike" cap="none" spc="0" normalizeH="0" baseline="0" dirty="0">
              <a:ln>
                <a:noFill/>
              </a:ln>
              <a:solidFill>
                <a:schemeClr val="bg1"/>
              </a:solidFill>
              <a:effectLst/>
              <a:uFillTx/>
              <a:latin typeface="Calibri" panose="020F0502020204030204" pitchFamily="34" charset="0"/>
              <a:sym typeface="Helvetica Neue Medium"/>
            </a:endParaRPr>
          </a:p>
        </p:txBody>
      </p:sp>
      <p:pic>
        <p:nvPicPr>
          <p:cNvPr id="5" name="Picture 4">
            <a:extLst>
              <a:ext uri="{FF2B5EF4-FFF2-40B4-BE49-F238E27FC236}">
                <a16:creationId xmlns:a16="http://schemas.microsoft.com/office/drawing/2014/main" id="{4362BC5E-0CFB-6EB5-8474-36D6319733E5}"/>
              </a:ext>
            </a:extLst>
          </p:cNvPr>
          <p:cNvPicPr>
            <a:picLocks noChangeAspect="1"/>
          </p:cNvPicPr>
          <p:nvPr/>
        </p:nvPicPr>
        <p:blipFill>
          <a:blip r:embed="rId4"/>
          <a:stretch>
            <a:fillRect/>
          </a:stretch>
        </p:blipFill>
        <p:spPr>
          <a:xfrm>
            <a:off x="328637" y="649733"/>
            <a:ext cx="12877463" cy="11774074"/>
          </a:xfrm>
          <a:prstGeom prst="rect">
            <a:avLst/>
          </a:prstGeom>
        </p:spPr>
      </p:pic>
    </p:spTree>
    <p:extLst>
      <p:ext uri="{BB962C8B-B14F-4D97-AF65-F5344CB8AC3E}">
        <p14:creationId xmlns:p14="http://schemas.microsoft.com/office/powerpoint/2010/main" val="317710332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369B0-D3C9-AFF1-E99D-9A22A85E636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17C9872A-E760-81CF-1BDA-919387F33820}"/>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9063BB4D-D8E6-28CA-083C-B583640BB2BE}"/>
              </a:ext>
            </a:extLst>
          </p:cNvPr>
          <p:cNvSpPr txBox="1">
            <a:spLocks noGrp="1"/>
          </p:cNvSpPr>
          <p:nvPr>
            <p:ph type="subTitle" sz="quarter" idx="1"/>
          </p:nvPr>
        </p:nvSpPr>
        <p:spPr>
          <a:xfrm>
            <a:off x="13598512" y="3214288"/>
            <a:ext cx="10277166" cy="5901319"/>
          </a:xfrm>
          <a:prstGeom prst="rect">
            <a:avLst/>
          </a:prstGeom>
        </p:spPr>
        <p:txBody>
          <a:bodyPr>
            <a:noAutofit/>
          </a:bodyPr>
          <a:lstStyle/>
          <a:p>
            <a:pPr algn="l">
              <a:lnSpc>
                <a:spcPct val="200000"/>
              </a:lnSpc>
            </a:pPr>
            <a:r>
              <a:rPr lang="es-ES" sz="4400" b="1" dirty="0">
                <a:latin typeface="+mj-lt"/>
              </a:rPr>
              <a:t> </a:t>
            </a:r>
          </a:p>
          <a:p>
            <a:pPr marL="1371600" indent="-1371600" algn="l">
              <a:buFont typeface="+mj-lt"/>
              <a:buAutoNum type="arabicPeriod"/>
            </a:pPr>
            <a:endParaRPr sz="4400" b="1" dirty="0"/>
          </a:p>
        </p:txBody>
      </p:sp>
      <p:sp>
        <p:nvSpPr>
          <p:cNvPr id="2" name="TextBox 1">
            <a:extLst>
              <a:ext uri="{FF2B5EF4-FFF2-40B4-BE49-F238E27FC236}">
                <a16:creationId xmlns:a16="http://schemas.microsoft.com/office/drawing/2014/main" id="{8579470F-990B-C1CE-F8E6-E36C6FC6153A}"/>
              </a:ext>
            </a:extLst>
          </p:cNvPr>
          <p:cNvSpPr txBox="1"/>
          <p:nvPr/>
        </p:nvSpPr>
        <p:spPr>
          <a:xfrm>
            <a:off x="1851660" y="-5482219"/>
            <a:ext cx="1808226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endParaRPr lang="en-CO" sz="7200" b="1" dirty="0"/>
          </a:p>
          <a:p>
            <a:pPr marL="1143000" lvl="8" indent="-1143000" algn="l">
              <a:lnSpc>
                <a:spcPct val="150000"/>
              </a:lnSpc>
              <a:buFont typeface="Arial" panose="020B0604020202020204" pitchFamily="34" charset="0"/>
              <a:buChar char="•"/>
            </a:pPr>
            <a:endParaRPr lang="en-CO" sz="7200" b="1" dirty="0"/>
          </a:p>
        </p:txBody>
      </p:sp>
      <p:sp>
        <p:nvSpPr>
          <p:cNvPr id="4" name="TextBox 3">
            <a:extLst>
              <a:ext uri="{FF2B5EF4-FFF2-40B4-BE49-F238E27FC236}">
                <a16:creationId xmlns:a16="http://schemas.microsoft.com/office/drawing/2014/main" id="{58043B20-A044-B2E9-8FC0-2AF0482AA3DA}"/>
              </a:ext>
            </a:extLst>
          </p:cNvPr>
          <p:cNvSpPr txBox="1"/>
          <p:nvPr/>
        </p:nvSpPr>
        <p:spPr>
          <a:xfrm flipH="1">
            <a:off x="927422" y="3214288"/>
            <a:ext cx="11264577" cy="10259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VOLUMEN DE DATOS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OTRAS APLICACIONES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USO DE DATOS PERSONALES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IA Y HC-e</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US" sz="4400" b="1" dirty="0"/>
              <a:t>R</a:t>
            </a:r>
            <a:r>
              <a:rPr lang="en-CO" sz="4400" b="1" dirty="0"/>
              <a:t>ACIOCINIO CLÍNICO SOBRE HC-e</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VULNERABILIDAD DE LA IA</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endParaRPr kumimoji="0" lang="en-CO" sz="88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318433496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89E9B-C60F-781E-F223-2457CE0F4360}"/>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54775466-6F55-40A5-B283-FE8602232700}"/>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F067D0B1-0EDE-87D3-19ED-D1314A4A84CE}"/>
              </a:ext>
            </a:extLst>
          </p:cNvPr>
          <p:cNvSpPr txBox="1">
            <a:spLocks noGrp="1"/>
          </p:cNvSpPr>
          <p:nvPr>
            <p:ph type="subTitle" sz="quarter" idx="1"/>
          </p:nvPr>
        </p:nvSpPr>
        <p:spPr>
          <a:xfrm>
            <a:off x="13598512" y="3214288"/>
            <a:ext cx="10277166" cy="5901319"/>
          </a:xfrm>
          <a:prstGeom prst="rect">
            <a:avLst/>
          </a:prstGeom>
        </p:spPr>
        <p:txBody>
          <a:bodyPr>
            <a:noAutofit/>
          </a:bodyPr>
          <a:lstStyle/>
          <a:p>
            <a:pPr marL="1371600" indent="-1371600" algn="l">
              <a:lnSpc>
                <a:spcPct val="200000"/>
              </a:lnSpc>
              <a:buFont typeface="+mj-lt"/>
              <a:buAutoNum type="arabicPeriod"/>
            </a:pPr>
            <a:r>
              <a:rPr lang="es-ES" sz="4400" b="1" dirty="0">
                <a:latin typeface="+mj-lt"/>
              </a:rPr>
              <a:t>TÉCNICAS DE ENCRIPTACIÓN</a:t>
            </a:r>
          </a:p>
          <a:p>
            <a:pPr marL="1371600" indent="-1371600" algn="l">
              <a:lnSpc>
                <a:spcPct val="200000"/>
              </a:lnSpc>
              <a:buFont typeface="+mj-lt"/>
              <a:buAutoNum type="arabicPeriod"/>
            </a:pPr>
            <a:r>
              <a:rPr lang="es-ES" sz="4400" b="1" dirty="0">
                <a:latin typeface="+mj-lt"/>
              </a:rPr>
              <a:t>LEGISLACION ADECUADA</a:t>
            </a:r>
          </a:p>
          <a:p>
            <a:pPr marL="1371600" indent="-1371600" algn="l">
              <a:lnSpc>
                <a:spcPct val="200000"/>
              </a:lnSpc>
              <a:buFont typeface="+mj-lt"/>
              <a:buAutoNum type="arabicPeriod"/>
            </a:pPr>
            <a:r>
              <a:rPr lang="es-ES" sz="4400" b="1" dirty="0">
                <a:latin typeface="+mj-lt"/>
              </a:rPr>
              <a:t>PRIVACIDAD POR DISEÑO</a:t>
            </a:r>
          </a:p>
          <a:p>
            <a:pPr marL="1371600" indent="-1371600" algn="l">
              <a:lnSpc>
                <a:spcPct val="200000"/>
              </a:lnSpc>
              <a:buFont typeface="+mj-lt"/>
              <a:buAutoNum type="arabicPeriod"/>
            </a:pPr>
            <a:r>
              <a:rPr lang="es-ES" sz="4400" b="1" dirty="0">
                <a:latin typeface="+mj-lt"/>
              </a:rPr>
              <a:t>AUDITORIAS Y EVALUACIONES</a:t>
            </a:r>
          </a:p>
          <a:p>
            <a:pPr marL="1371600" indent="-1371600" algn="l">
              <a:buFont typeface="+mj-lt"/>
              <a:buAutoNum type="arabicPeriod"/>
            </a:pPr>
            <a:endParaRPr sz="4400" b="1" dirty="0"/>
          </a:p>
        </p:txBody>
      </p:sp>
      <p:sp>
        <p:nvSpPr>
          <p:cNvPr id="2" name="TextBox 1">
            <a:extLst>
              <a:ext uri="{FF2B5EF4-FFF2-40B4-BE49-F238E27FC236}">
                <a16:creationId xmlns:a16="http://schemas.microsoft.com/office/drawing/2014/main" id="{3E391F65-B3C3-BE1E-C303-B9BA2A1ADC0A}"/>
              </a:ext>
            </a:extLst>
          </p:cNvPr>
          <p:cNvSpPr txBox="1"/>
          <p:nvPr/>
        </p:nvSpPr>
        <p:spPr>
          <a:xfrm>
            <a:off x="1851660" y="-5482219"/>
            <a:ext cx="1808226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endParaRPr lang="en-CO" sz="7200" b="1" dirty="0"/>
          </a:p>
          <a:p>
            <a:pPr marL="1143000" lvl="8" indent="-1143000" algn="l">
              <a:lnSpc>
                <a:spcPct val="150000"/>
              </a:lnSpc>
              <a:buFont typeface="Arial" panose="020B0604020202020204" pitchFamily="34" charset="0"/>
              <a:buChar char="•"/>
            </a:pPr>
            <a:endParaRPr lang="en-CO" sz="7200" b="1" dirty="0"/>
          </a:p>
        </p:txBody>
      </p:sp>
      <p:sp>
        <p:nvSpPr>
          <p:cNvPr id="4" name="TextBox 3">
            <a:extLst>
              <a:ext uri="{FF2B5EF4-FFF2-40B4-BE49-F238E27FC236}">
                <a16:creationId xmlns:a16="http://schemas.microsoft.com/office/drawing/2014/main" id="{311FCA59-E4A4-D003-92BD-20EA687C024B}"/>
              </a:ext>
            </a:extLst>
          </p:cNvPr>
          <p:cNvSpPr txBox="1"/>
          <p:nvPr/>
        </p:nvSpPr>
        <p:spPr>
          <a:xfrm flipH="1">
            <a:off x="927422" y="3214288"/>
            <a:ext cx="11264577" cy="10259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VOLUMEN DE DATOS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OTRAS APLICACIONES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USO DE DATOS PERSONALES</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IA Y HC-e</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US" sz="4400" b="1" dirty="0"/>
              <a:t>R</a:t>
            </a:r>
            <a:r>
              <a:rPr lang="en-CO" sz="4400" b="1" dirty="0"/>
              <a:t>ACIOCINIO CLÍNICO SOBRE HC-e</a:t>
            </a:r>
          </a:p>
          <a:p>
            <a:pPr marL="1143000" marR="0" indent="-1143000" algn="l" defTabSz="825500" rtl="0" fontAlgn="auto" latinLnBrk="0" hangingPunct="0">
              <a:lnSpc>
                <a:spcPct val="200000"/>
              </a:lnSpc>
              <a:spcBef>
                <a:spcPts val="0"/>
              </a:spcBef>
              <a:spcAft>
                <a:spcPts val="0"/>
              </a:spcAft>
              <a:buClrTx/>
              <a:buSzTx/>
              <a:buFont typeface="+mj-lt"/>
              <a:buAutoNum type="arabicPeriod"/>
              <a:tabLst/>
            </a:pPr>
            <a:r>
              <a:rPr lang="en-CO" sz="4400" b="1" dirty="0"/>
              <a:t>VULNERAVILIDAD DE LA IA</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endParaRPr kumimoji="0" lang="en-CO" sz="88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54871690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4CC75-DA82-30B5-F06A-B46B3218CAE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73B0B20-4FAC-5C4C-6DCC-C29461E00B9E}"/>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6E361E89-E0E7-5AAA-DCDC-7C514E0E928C}"/>
              </a:ext>
            </a:extLst>
          </p:cNvPr>
          <p:cNvSpPr txBox="1">
            <a:spLocks noGrp="1"/>
          </p:cNvSpPr>
          <p:nvPr>
            <p:ph type="subTitle" sz="quarter" idx="1"/>
          </p:nvPr>
        </p:nvSpPr>
        <p:spPr>
          <a:xfrm>
            <a:off x="4138282" y="-2226887"/>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47BEBE68-5662-B08F-6849-40640D6112F5}"/>
              </a:ext>
            </a:extLst>
          </p:cNvPr>
          <p:cNvSpPr txBox="1"/>
          <p:nvPr/>
        </p:nvSpPr>
        <p:spPr>
          <a:xfrm>
            <a:off x="2651760" y="3890381"/>
            <a:ext cx="1808226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endParaRPr lang="en-CO" sz="7200" b="1" dirty="0"/>
          </a:p>
          <a:p>
            <a:pPr marL="1143000" lvl="8" indent="-1143000" algn="l">
              <a:lnSpc>
                <a:spcPct val="150000"/>
              </a:lnSpc>
              <a:buFont typeface="Arial" panose="020B0604020202020204" pitchFamily="34" charset="0"/>
              <a:buChar char="•"/>
            </a:pPr>
            <a:endParaRPr lang="en-CO" sz="7200" b="1" dirty="0"/>
          </a:p>
        </p:txBody>
      </p:sp>
      <p:sp>
        <p:nvSpPr>
          <p:cNvPr id="3" name="TextBox 2">
            <a:extLst>
              <a:ext uri="{FF2B5EF4-FFF2-40B4-BE49-F238E27FC236}">
                <a16:creationId xmlns:a16="http://schemas.microsoft.com/office/drawing/2014/main" id="{8BD01DD9-7093-D0ED-FAE1-4626F8FC93E5}"/>
              </a:ext>
            </a:extLst>
          </p:cNvPr>
          <p:cNvSpPr txBox="1"/>
          <p:nvPr/>
        </p:nvSpPr>
        <p:spPr>
          <a:xfrm>
            <a:off x="6052290" y="5319253"/>
            <a:ext cx="12921509"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 ELEVEN LABS</a:t>
            </a:r>
          </a:p>
          <a:p>
            <a:pPr marL="457200" marR="0" indent="-4572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 PORNOVENGANZAS</a:t>
            </a:r>
          </a:p>
          <a:p>
            <a:pPr marL="457200" marR="0" indent="-4572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 SUBSTITUCIÓN</a:t>
            </a:r>
          </a:p>
          <a:p>
            <a:pPr marL="457200" marR="0" indent="-4572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 MANIPULACIÓN</a:t>
            </a:r>
          </a:p>
          <a:p>
            <a:pPr marL="457200" marR="0" indent="-4572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 IDENTIFICACIÓN ALEATORIA</a:t>
            </a:r>
          </a:p>
        </p:txBody>
      </p:sp>
      <p:sp>
        <p:nvSpPr>
          <p:cNvPr id="4" name="TextBox 3">
            <a:extLst>
              <a:ext uri="{FF2B5EF4-FFF2-40B4-BE49-F238E27FC236}">
                <a16:creationId xmlns:a16="http://schemas.microsoft.com/office/drawing/2014/main" id="{90A0032C-1465-336B-28D0-E4DAEA7B7783}"/>
              </a:ext>
            </a:extLst>
          </p:cNvPr>
          <p:cNvSpPr txBox="1"/>
          <p:nvPr/>
        </p:nvSpPr>
        <p:spPr>
          <a:xfrm flipH="1">
            <a:off x="1768844" y="2966198"/>
            <a:ext cx="21488400"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PRIVACIDAD Y SEGURIDAD DE DATOS</a:t>
            </a:r>
          </a:p>
        </p:txBody>
      </p:sp>
    </p:spTree>
    <p:extLst>
      <p:ext uri="{BB962C8B-B14F-4D97-AF65-F5344CB8AC3E}">
        <p14:creationId xmlns:p14="http://schemas.microsoft.com/office/powerpoint/2010/main" val="4252189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32137-34F1-0225-7C96-CF2E37EFD7A3}"/>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4D110DFF-556E-15E7-6339-EC9C69BDDFF3}"/>
              </a:ext>
            </a:extLst>
          </p:cNvPr>
          <p:cNvSpPr txBox="1">
            <a:spLocks noGrp="1"/>
          </p:cNvSpPr>
          <p:nvPr>
            <p:ph type="ctrTitle"/>
          </p:nvPr>
        </p:nvSpPr>
        <p:spPr>
          <a:xfrm>
            <a:off x="1057851" y="-6219658"/>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52B82FBF-3999-ED0A-581B-B1796D751920}"/>
              </a:ext>
            </a:extLst>
          </p:cNvPr>
          <p:cNvSpPr txBox="1">
            <a:spLocks noGrp="1"/>
          </p:cNvSpPr>
          <p:nvPr>
            <p:ph type="subTitle" sz="quarter" idx="1"/>
          </p:nvPr>
        </p:nvSpPr>
        <p:spPr>
          <a:xfrm>
            <a:off x="-1417587" y="711200"/>
            <a:ext cx="20828000" cy="1587500"/>
          </a:xfrm>
          <a:prstGeom prst="rect">
            <a:avLst/>
          </a:prstGeom>
        </p:spPr>
        <p:txBody>
          <a:bodyPr>
            <a:normAutofit/>
          </a:bodyPr>
          <a:lstStyle/>
          <a:p>
            <a:r>
              <a:rPr lang="es-ES" sz="7200" b="1" dirty="0"/>
              <a:t>DERECHOS, LIBERTADES, DIGNIDAD</a:t>
            </a:r>
            <a:endParaRPr sz="7200" b="1" dirty="0"/>
          </a:p>
        </p:txBody>
      </p:sp>
      <p:pic>
        <p:nvPicPr>
          <p:cNvPr id="2" name="Picture 1">
            <a:extLst>
              <a:ext uri="{FF2B5EF4-FFF2-40B4-BE49-F238E27FC236}">
                <a16:creationId xmlns:a16="http://schemas.microsoft.com/office/drawing/2014/main" id="{279791E2-3807-9443-77FE-48E14729B2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7159" y="2760027"/>
            <a:ext cx="7429385" cy="10244773"/>
          </a:xfrm>
          <a:prstGeom prst="rect">
            <a:avLst/>
          </a:prstGeom>
          <a:noFill/>
          <a:ln>
            <a:noFill/>
          </a:ln>
        </p:spPr>
      </p:pic>
    </p:spTree>
    <p:extLst>
      <p:ext uri="{BB962C8B-B14F-4D97-AF65-F5344CB8AC3E}">
        <p14:creationId xmlns:p14="http://schemas.microsoft.com/office/powerpoint/2010/main" val="16160828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197E2-5846-A466-902F-546AA8011A96}"/>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B652F843-7441-C0E9-C9C8-98CC9EBC91A7}"/>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969E6BDA-81F6-E974-3377-B8EF53AFADCA}"/>
              </a:ext>
            </a:extLst>
          </p:cNvPr>
          <p:cNvSpPr txBox="1">
            <a:spLocks noGrp="1"/>
          </p:cNvSpPr>
          <p:nvPr>
            <p:ph type="subTitle" sz="quarter" idx="1"/>
          </p:nvPr>
        </p:nvSpPr>
        <p:spPr>
          <a:xfrm>
            <a:off x="9945964" y="-4422721"/>
            <a:ext cx="13786524" cy="2857858"/>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950372A3-C38C-346A-3789-7211CE3FF4F3}"/>
              </a:ext>
            </a:extLst>
          </p:cNvPr>
          <p:cNvSpPr txBox="1"/>
          <p:nvPr/>
        </p:nvSpPr>
        <p:spPr>
          <a:xfrm>
            <a:off x="7494892" y="2483276"/>
            <a:ext cx="1138428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AUTONOMÍA</a:t>
            </a:r>
          </a:p>
        </p:txBody>
      </p:sp>
      <p:sp>
        <p:nvSpPr>
          <p:cNvPr id="3" name="TextBox 2">
            <a:extLst>
              <a:ext uri="{FF2B5EF4-FFF2-40B4-BE49-F238E27FC236}">
                <a16:creationId xmlns:a16="http://schemas.microsoft.com/office/drawing/2014/main" id="{3BC0122F-8D49-14B7-6FB6-97F49A7D772A}"/>
              </a:ext>
            </a:extLst>
          </p:cNvPr>
          <p:cNvSpPr txBox="1"/>
          <p:nvPr/>
        </p:nvSpPr>
        <p:spPr>
          <a:xfrm>
            <a:off x="2418253" y="5926435"/>
            <a:ext cx="5582747"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SISTEMA</a:t>
            </a:r>
          </a:p>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PACIENTE</a:t>
            </a:r>
          </a:p>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MÉDICO</a:t>
            </a:r>
          </a:p>
          <a:p>
            <a:pPr marL="857250" marR="0" indent="-857250" algn="ctr" defTabSz="825500" rtl="0" fontAlgn="auto" latinLnBrk="0" hangingPunct="0">
              <a:lnSpc>
                <a:spcPct val="150000"/>
              </a:lnSpc>
              <a:spcBef>
                <a:spcPts val="0"/>
              </a:spcBef>
              <a:spcAft>
                <a:spcPts val="0"/>
              </a:spcAft>
              <a:buClrTx/>
              <a:buSzTx/>
              <a:buFont typeface="Arial" panose="020B0604020202020204" pitchFamily="34" charset="0"/>
              <a:buChar char="•"/>
              <a:tabLst/>
            </a:pPr>
            <a:endParaRPr lang="en-CO" sz="6000" b="1" dirty="0"/>
          </a:p>
          <a:p>
            <a:pPr marR="0" algn="ctr" defTabSz="825500" rtl="0" fontAlgn="auto" latinLnBrk="0" hangingPunct="0">
              <a:lnSpc>
                <a:spcPct val="150000"/>
              </a:lnSpc>
              <a:spcBef>
                <a:spcPts val="0"/>
              </a:spcBef>
              <a:spcAft>
                <a:spcPts val="0"/>
              </a:spcAft>
              <a:buClrTx/>
              <a:buSzTx/>
              <a:tabLst/>
            </a:pPr>
            <a:endParaRPr lang="en-CO" sz="6000" b="1" dirty="0"/>
          </a:p>
        </p:txBody>
      </p:sp>
    </p:spTree>
    <p:extLst>
      <p:ext uri="{BB962C8B-B14F-4D97-AF65-F5344CB8AC3E}">
        <p14:creationId xmlns:p14="http://schemas.microsoft.com/office/powerpoint/2010/main" val="40891114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EB6B2-D1CD-54DF-F1D8-5D93380537F8}"/>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1C1A677E-EED0-5B23-CE34-B4BB20AA6B56}"/>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DERECHOS, LIBERTADES, DIGNIDAD</a:t>
            </a:r>
            <a:endParaRPr sz="7200" dirty="0"/>
          </a:p>
        </p:txBody>
      </p:sp>
      <p:sp>
        <p:nvSpPr>
          <p:cNvPr id="62" name="Cuerpo">
            <a:extLst>
              <a:ext uri="{FF2B5EF4-FFF2-40B4-BE49-F238E27FC236}">
                <a16:creationId xmlns:a16="http://schemas.microsoft.com/office/drawing/2014/main" id="{CD12156B-6E47-A736-33D3-3F91D933B692}"/>
              </a:ext>
            </a:extLst>
          </p:cNvPr>
          <p:cNvSpPr txBox="1">
            <a:spLocks noGrp="1"/>
          </p:cNvSpPr>
          <p:nvPr>
            <p:ph type="subTitle" sz="quarter" idx="1"/>
          </p:nvPr>
        </p:nvSpPr>
        <p:spPr>
          <a:xfrm>
            <a:off x="10593664" y="5926435"/>
            <a:ext cx="13786524" cy="2857858"/>
          </a:xfrm>
          <a:prstGeom prst="rect">
            <a:avLst/>
          </a:prstGeom>
        </p:spPr>
        <p:txBody>
          <a:bodyPr>
            <a:noAutofit/>
          </a:bodyPr>
          <a:lstStyle/>
          <a:p>
            <a:pPr marL="1143000" indent="-1143000" algn="l">
              <a:lnSpc>
                <a:spcPct val="150000"/>
              </a:lnSpc>
              <a:buFont typeface="Arial" panose="020B0604020202020204" pitchFamily="34" charset="0"/>
              <a:buChar char="•"/>
            </a:pPr>
            <a:r>
              <a:rPr lang="es-ES" sz="6000" b="1" dirty="0">
                <a:latin typeface="+mj-lt"/>
              </a:rPr>
              <a:t>RESPETAR AUTONOMÍA</a:t>
            </a:r>
          </a:p>
          <a:p>
            <a:pPr marL="1143000" indent="-1143000" algn="l">
              <a:lnSpc>
                <a:spcPct val="150000"/>
              </a:lnSpc>
              <a:buFont typeface="Arial" panose="020B0604020202020204" pitchFamily="34" charset="0"/>
              <a:buChar char="•"/>
            </a:pPr>
            <a:r>
              <a:rPr lang="es-ES" sz="6000" b="1" dirty="0">
                <a:latin typeface="+mj-lt"/>
              </a:rPr>
              <a:t>HERRAMIENTAS DE APOYO</a:t>
            </a:r>
          </a:p>
          <a:p>
            <a:pPr marL="1143000" indent="-1143000" algn="l">
              <a:lnSpc>
                <a:spcPct val="150000"/>
              </a:lnSpc>
              <a:buFont typeface="Arial" panose="020B0604020202020204" pitchFamily="34" charset="0"/>
              <a:buChar char="•"/>
            </a:pPr>
            <a:r>
              <a:rPr lang="es-ES" sz="6000" b="1" dirty="0">
                <a:latin typeface="+mj-lt"/>
              </a:rPr>
              <a:t>FUTURO DE LA AUTONOMÍA</a:t>
            </a:r>
          </a:p>
          <a:p>
            <a:pPr marL="1143000" indent="-1143000" algn="l">
              <a:buFont typeface="Arial" panose="020B0604020202020204" pitchFamily="34" charset="0"/>
              <a:buChar char="•"/>
            </a:pPr>
            <a:endParaRPr sz="8800" b="1" dirty="0"/>
          </a:p>
        </p:txBody>
      </p:sp>
      <p:sp>
        <p:nvSpPr>
          <p:cNvPr id="2" name="TextBox 1">
            <a:extLst>
              <a:ext uri="{FF2B5EF4-FFF2-40B4-BE49-F238E27FC236}">
                <a16:creationId xmlns:a16="http://schemas.microsoft.com/office/drawing/2014/main" id="{5D0DEBFA-D288-B86E-7AD0-E21B6C95D29B}"/>
              </a:ext>
            </a:extLst>
          </p:cNvPr>
          <p:cNvSpPr txBox="1"/>
          <p:nvPr/>
        </p:nvSpPr>
        <p:spPr>
          <a:xfrm>
            <a:off x="7494892" y="2483276"/>
            <a:ext cx="1138428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AUTONOMÍA</a:t>
            </a:r>
          </a:p>
        </p:txBody>
      </p:sp>
      <p:sp>
        <p:nvSpPr>
          <p:cNvPr id="3" name="TextBox 2">
            <a:extLst>
              <a:ext uri="{FF2B5EF4-FFF2-40B4-BE49-F238E27FC236}">
                <a16:creationId xmlns:a16="http://schemas.microsoft.com/office/drawing/2014/main" id="{D289ED1B-EF01-7AAD-4A12-B8B507D53C01}"/>
              </a:ext>
            </a:extLst>
          </p:cNvPr>
          <p:cNvSpPr txBox="1"/>
          <p:nvPr/>
        </p:nvSpPr>
        <p:spPr>
          <a:xfrm>
            <a:off x="2418253" y="5926435"/>
            <a:ext cx="5582747" cy="70275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SISTEMA</a:t>
            </a:r>
          </a:p>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PACIENTE</a:t>
            </a:r>
          </a:p>
          <a:p>
            <a:pPr marL="857250" marR="0" indent="-85725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000" b="1" dirty="0"/>
              <a:t>MÉDICO</a:t>
            </a:r>
          </a:p>
          <a:p>
            <a:pPr marL="857250" marR="0" indent="-857250" algn="ctr" defTabSz="825500" rtl="0" fontAlgn="auto" latinLnBrk="0" hangingPunct="0">
              <a:lnSpc>
                <a:spcPct val="150000"/>
              </a:lnSpc>
              <a:spcBef>
                <a:spcPts val="0"/>
              </a:spcBef>
              <a:spcAft>
                <a:spcPts val="0"/>
              </a:spcAft>
              <a:buClrTx/>
              <a:buSzTx/>
              <a:buFont typeface="Arial" panose="020B0604020202020204" pitchFamily="34" charset="0"/>
              <a:buChar char="•"/>
              <a:tabLst/>
            </a:pPr>
            <a:endParaRPr lang="en-CO" sz="6000" b="1" dirty="0"/>
          </a:p>
          <a:p>
            <a:pPr marR="0" algn="ctr" defTabSz="825500" rtl="0" fontAlgn="auto" latinLnBrk="0" hangingPunct="0">
              <a:lnSpc>
                <a:spcPct val="150000"/>
              </a:lnSpc>
              <a:spcBef>
                <a:spcPts val="0"/>
              </a:spcBef>
              <a:spcAft>
                <a:spcPts val="0"/>
              </a:spcAft>
              <a:buClrTx/>
              <a:buSzTx/>
              <a:tabLst/>
            </a:pPr>
            <a:endParaRPr lang="en-CO" sz="6000" b="1" dirty="0"/>
          </a:p>
        </p:txBody>
      </p:sp>
    </p:spTree>
    <p:extLst>
      <p:ext uri="{BB962C8B-B14F-4D97-AF65-F5344CB8AC3E}">
        <p14:creationId xmlns:p14="http://schemas.microsoft.com/office/powerpoint/2010/main" val="337056076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77979-D6E8-2B75-D1B1-FE01EAE80441}"/>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58585999-50D3-44BE-9873-A0AC6FF21754}"/>
              </a:ext>
            </a:extLst>
          </p:cNvPr>
          <p:cNvSpPr txBox="1">
            <a:spLocks noGrp="1"/>
          </p:cNvSpPr>
          <p:nvPr>
            <p:ph type="ctrTitle"/>
          </p:nvPr>
        </p:nvSpPr>
        <p:spPr>
          <a:xfrm>
            <a:off x="2042695" y="-6658087"/>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30F73F76-9961-D081-BF57-922FCA730505}"/>
              </a:ext>
            </a:extLst>
          </p:cNvPr>
          <p:cNvSpPr txBox="1">
            <a:spLocks noGrp="1"/>
          </p:cNvSpPr>
          <p:nvPr>
            <p:ph type="subTitle" sz="quarter" idx="1"/>
          </p:nvPr>
        </p:nvSpPr>
        <p:spPr>
          <a:xfrm>
            <a:off x="-3088105" y="6112041"/>
            <a:ext cx="15544800" cy="1900990"/>
          </a:xfrm>
          <a:prstGeom prst="rect">
            <a:avLst/>
          </a:prstGeom>
        </p:spPr>
        <p:txBody>
          <a:bodyPr>
            <a:normAutofit/>
          </a:bodyPr>
          <a:lstStyle/>
          <a:p>
            <a:r>
              <a:rPr lang="es-ES" sz="8800" b="1" dirty="0"/>
              <a:t>WAYMO</a:t>
            </a:r>
            <a:endParaRPr sz="8800" b="1" dirty="0"/>
          </a:p>
        </p:txBody>
      </p:sp>
      <p:pic>
        <p:nvPicPr>
          <p:cNvPr id="2" name="Picture 1">
            <a:extLst>
              <a:ext uri="{FF2B5EF4-FFF2-40B4-BE49-F238E27FC236}">
                <a16:creationId xmlns:a16="http://schemas.microsoft.com/office/drawing/2014/main" id="{1467EF9F-CBD5-AB48-D04B-EB78A5049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86486" y="2879315"/>
            <a:ext cx="11965768" cy="9626307"/>
          </a:xfrm>
          <a:prstGeom prst="rect">
            <a:avLst/>
          </a:prstGeom>
          <a:noFill/>
          <a:ln>
            <a:noFill/>
          </a:ln>
        </p:spPr>
      </p:pic>
      <p:sp>
        <p:nvSpPr>
          <p:cNvPr id="3" name="TextBox 2">
            <a:extLst>
              <a:ext uri="{FF2B5EF4-FFF2-40B4-BE49-F238E27FC236}">
                <a16:creationId xmlns:a16="http://schemas.microsoft.com/office/drawing/2014/main" id="{69AC22DB-14EA-6D48-9F54-BD5AA9A48613}"/>
              </a:ext>
            </a:extLst>
          </p:cNvPr>
          <p:cNvSpPr txBox="1"/>
          <p:nvPr/>
        </p:nvSpPr>
        <p:spPr>
          <a:xfrm>
            <a:off x="192506" y="657658"/>
            <a:ext cx="17710484"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DERECHOS, LIBERTADES, DIGNIDAD</a:t>
            </a:r>
          </a:p>
        </p:txBody>
      </p:sp>
    </p:spTree>
    <p:extLst>
      <p:ext uri="{BB962C8B-B14F-4D97-AF65-F5344CB8AC3E}">
        <p14:creationId xmlns:p14="http://schemas.microsoft.com/office/powerpoint/2010/main" val="155706122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8C38-9635-5BB7-B42E-50CAF3FD40CC}"/>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8C57D139-21C9-15D5-4172-744C3716CC58}"/>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INCLUSIÓN Y NO DISCRIMINACIÓN</a:t>
            </a:r>
            <a:endParaRPr sz="7200" dirty="0"/>
          </a:p>
        </p:txBody>
      </p:sp>
      <p:sp>
        <p:nvSpPr>
          <p:cNvPr id="62" name="Cuerpo">
            <a:extLst>
              <a:ext uri="{FF2B5EF4-FFF2-40B4-BE49-F238E27FC236}">
                <a16:creationId xmlns:a16="http://schemas.microsoft.com/office/drawing/2014/main" id="{699C8C5B-1F23-E5FE-612A-B92A31B2248D}"/>
              </a:ext>
            </a:extLst>
          </p:cNvPr>
          <p:cNvSpPr txBox="1">
            <a:spLocks noGrp="1"/>
          </p:cNvSpPr>
          <p:nvPr>
            <p:ph type="subTitle" sz="quarter" idx="1"/>
          </p:nvPr>
        </p:nvSpPr>
        <p:spPr>
          <a:xfrm>
            <a:off x="4637392" y="-3540450"/>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AE43FBAA-631F-8006-658E-5C2BC9DDBDD9}"/>
              </a:ext>
            </a:extLst>
          </p:cNvPr>
          <p:cNvSpPr txBox="1"/>
          <p:nvPr/>
        </p:nvSpPr>
        <p:spPr>
          <a:xfrm>
            <a:off x="5444289" y="4181674"/>
            <a:ext cx="21374100" cy="60119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INCLUSION </a:t>
            </a:r>
          </a:p>
          <a:p>
            <a:pPr marR="0" algn="l" defTabSz="825500" rtl="0" fontAlgn="auto" latinLnBrk="0" hangingPunct="0">
              <a:lnSpc>
                <a:spcPct val="150000"/>
              </a:lnSpc>
              <a:spcBef>
                <a:spcPts val="0"/>
              </a:spcBef>
              <a:spcAft>
                <a:spcPts val="0"/>
              </a:spcAft>
              <a:buClrTx/>
              <a:buSzTx/>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       USO JUSTO, EQUITATIVO Y ACCESIBLE</a:t>
            </a:r>
          </a:p>
          <a:p>
            <a:pPr marL="1143000" marR="0" indent="-1143000" algn="l" defTabSz="825500" rtl="0" fontAlgn="auto" latinLnBrk="0" hangingPunct="0">
              <a:lnSpc>
                <a:spcPct val="200000"/>
              </a:lnSpc>
              <a:spcBef>
                <a:spcPts val="0"/>
              </a:spcBef>
              <a:spcAft>
                <a:spcPts val="0"/>
              </a:spcAft>
              <a:buClrTx/>
              <a:buSzTx/>
              <a:buFont typeface="Arial" panose="020B0604020202020204" pitchFamily="34" charset="0"/>
              <a:buChar char="•"/>
              <a:tabLst/>
            </a:pPr>
            <a:r>
              <a:rPr lang="en-CO" sz="7200" b="1" dirty="0"/>
              <a:t>DATOS</a:t>
            </a:r>
          </a:p>
          <a:p>
            <a:pPr marR="0" algn="l" defTabSz="825500" rtl="0" fontAlgn="auto" latinLnBrk="0" hangingPunct="0">
              <a:lnSpc>
                <a:spcPct val="150000"/>
              </a:lnSpc>
              <a:spcBef>
                <a:spcPts val="0"/>
              </a:spcBef>
              <a:spcAft>
                <a:spcPts val="0"/>
              </a:spcAft>
              <a:buClrTx/>
              <a:buSzTx/>
              <a:tabLst/>
            </a:pPr>
            <a:r>
              <a:rPr lang="en-CO" sz="4400" b="1" dirty="0"/>
              <a:t>        REPRESENTATIVOS, DIVERSOS, INCLUSIVOS</a:t>
            </a:r>
          </a:p>
        </p:txBody>
      </p:sp>
    </p:spTree>
    <p:extLst>
      <p:ext uri="{BB962C8B-B14F-4D97-AF65-F5344CB8AC3E}">
        <p14:creationId xmlns:p14="http://schemas.microsoft.com/office/powerpoint/2010/main" val="13146494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70C33-0A2C-6A8C-B0F5-0FE9E107CA4E}"/>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F44C7C18-3974-ECB9-7774-67F7DCBAED3B}"/>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INCLUSIÓN Y NO DISCRIMINACIÓN</a:t>
            </a:r>
            <a:endParaRPr sz="7200" dirty="0"/>
          </a:p>
        </p:txBody>
      </p:sp>
      <p:sp>
        <p:nvSpPr>
          <p:cNvPr id="62" name="Cuerpo">
            <a:extLst>
              <a:ext uri="{FF2B5EF4-FFF2-40B4-BE49-F238E27FC236}">
                <a16:creationId xmlns:a16="http://schemas.microsoft.com/office/drawing/2014/main" id="{F18C4C19-93A4-0AA3-EE32-1100B3433AF5}"/>
              </a:ext>
            </a:extLst>
          </p:cNvPr>
          <p:cNvSpPr txBox="1">
            <a:spLocks noGrp="1"/>
          </p:cNvSpPr>
          <p:nvPr>
            <p:ph type="subTitle" sz="quarter" idx="1"/>
          </p:nvPr>
        </p:nvSpPr>
        <p:spPr>
          <a:xfrm>
            <a:off x="4637392" y="-3540450"/>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83231F20-42ED-83FD-44D2-A05A6C741852}"/>
              </a:ext>
            </a:extLst>
          </p:cNvPr>
          <p:cNvSpPr txBox="1"/>
          <p:nvPr/>
        </p:nvSpPr>
        <p:spPr>
          <a:xfrm>
            <a:off x="4457700" y="4354036"/>
            <a:ext cx="21374100"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r>
              <a:rPr lang="en-CO" sz="7200" b="1" dirty="0"/>
              <a:t>EQUIDAD</a:t>
            </a:r>
          </a:p>
          <a:p>
            <a:pPr lvl="2" algn="l">
              <a:lnSpc>
                <a:spcPct val="150000"/>
              </a:lnSpc>
            </a:pPr>
            <a:r>
              <a:rPr lang="en-CO" sz="7200" b="1" dirty="0"/>
              <a:t>      *  </a:t>
            </a:r>
            <a:r>
              <a:rPr lang="en-CO" sz="6000" b="1" dirty="0"/>
              <a:t>BRECHA DIGITAL</a:t>
            </a:r>
          </a:p>
          <a:p>
            <a:pPr lvl="2" algn="l">
              <a:lnSpc>
                <a:spcPct val="150000"/>
              </a:lnSpc>
            </a:pPr>
            <a:r>
              <a:rPr lang="en-CO" sz="6000" b="1" dirty="0"/>
              <a:t>        *  NO DISCRIMINACIÓN</a:t>
            </a:r>
          </a:p>
          <a:p>
            <a:pPr lvl="2" algn="l">
              <a:lnSpc>
                <a:spcPct val="150000"/>
              </a:lnSpc>
            </a:pPr>
            <a:r>
              <a:rPr lang="en-CO" sz="6000" b="1" dirty="0"/>
              <a:t>        *  RESULTADOS JUSTOS</a:t>
            </a:r>
          </a:p>
        </p:txBody>
      </p:sp>
    </p:spTree>
    <p:extLst>
      <p:ext uri="{BB962C8B-B14F-4D97-AF65-F5344CB8AC3E}">
        <p14:creationId xmlns:p14="http://schemas.microsoft.com/office/powerpoint/2010/main" val="19570281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6588A-E892-2C0D-76E1-D5504E89153E}"/>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E2CB34AE-41BA-6585-AAA5-B7F80E8A2DD1}"/>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INCLUSIÓN Y NO DISCRIMINACIÓN</a:t>
            </a:r>
            <a:endParaRPr sz="7200" dirty="0"/>
          </a:p>
        </p:txBody>
      </p:sp>
      <p:sp>
        <p:nvSpPr>
          <p:cNvPr id="62" name="Cuerpo">
            <a:extLst>
              <a:ext uri="{FF2B5EF4-FFF2-40B4-BE49-F238E27FC236}">
                <a16:creationId xmlns:a16="http://schemas.microsoft.com/office/drawing/2014/main" id="{C27E0648-ED10-7F3F-1A01-EBDE740D1815}"/>
              </a:ext>
            </a:extLst>
          </p:cNvPr>
          <p:cNvSpPr txBox="1">
            <a:spLocks noGrp="1"/>
          </p:cNvSpPr>
          <p:nvPr>
            <p:ph type="subTitle" sz="quarter" idx="1"/>
          </p:nvPr>
        </p:nvSpPr>
        <p:spPr>
          <a:xfrm>
            <a:off x="4637392" y="-3540450"/>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C644F560-8663-1CAA-7DC2-8BFFC51685CA}"/>
              </a:ext>
            </a:extLst>
          </p:cNvPr>
          <p:cNvSpPr txBox="1"/>
          <p:nvPr/>
        </p:nvSpPr>
        <p:spPr>
          <a:xfrm>
            <a:off x="1371600" y="-3861367"/>
            <a:ext cx="1013460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r>
              <a:rPr lang="en-CO" sz="7200" b="1" dirty="0"/>
              <a:t> </a:t>
            </a:r>
          </a:p>
          <a:p>
            <a:pPr lvl="2" algn="l">
              <a:lnSpc>
                <a:spcPct val="150000"/>
              </a:lnSpc>
            </a:pPr>
            <a:r>
              <a:rPr lang="en-CO" sz="7200" b="1" dirty="0"/>
              <a:t>      </a:t>
            </a:r>
            <a:endParaRPr lang="en-CO" sz="6000" b="1" dirty="0"/>
          </a:p>
        </p:txBody>
      </p:sp>
      <p:sp>
        <p:nvSpPr>
          <p:cNvPr id="3" name="TextBox 2">
            <a:extLst>
              <a:ext uri="{FF2B5EF4-FFF2-40B4-BE49-F238E27FC236}">
                <a16:creationId xmlns:a16="http://schemas.microsoft.com/office/drawing/2014/main" id="{C102011D-53E7-E7F3-1C62-0AC75A628155}"/>
              </a:ext>
            </a:extLst>
          </p:cNvPr>
          <p:cNvSpPr txBox="1"/>
          <p:nvPr/>
        </p:nvSpPr>
        <p:spPr>
          <a:xfrm>
            <a:off x="5848460" y="2873523"/>
            <a:ext cx="410208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CO" sz="8800" b="1" dirty="0"/>
              <a:t>SESGO</a:t>
            </a:r>
            <a:endParaRPr kumimoji="0" lang="en-CO" sz="88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4" name="TextBox 3">
            <a:extLst>
              <a:ext uri="{FF2B5EF4-FFF2-40B4-BE49-F238E27FC236}">
                <a16:creationId xmlns:a16="http://schemas.microsoft.com/office/drawing/2014/main" id="{5CF5C6BD-1697-059A-DFE8-F3ED3A4091BE}"/>
              </a:ext>
            </a:extLst>
          </p:cNvPr>
          <p:cNvSpPr txBox="1"/>
          <p:nvPr/>
        </p:nvSpPr>
        <p:spPr>
          <a:xfrm>
            <a:off x="11506200" y="7001110"/>
            <a:ext cx="11207756"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endParaRPr kumimoji="0" lang="en-CO" sz="4800" b="1" i="0" u="none" strike="noStrike" cap="none" spc="0" normalizeH="0" baseline="0" dirty="0">
              <a:ln>
                <a:noFill/>
              </a:ln>
              <a:solidFill>
                <a:srgbClr val="000000"/>
              </a:solidFill>
              <a:effectLst/>
              <a:uFillTx/>
              <a:latin typeface="+mj-lt"/>
              <a:ea typeface="+mj-ea"/>
              <a:cs typeface="+mj-cs"/>
              <a:sym typeface="Helvetica Neue Medium"/>
            </a:endParaRP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endParaRPr kumimoji="0" lang="en-CO" sz="48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5" name="TextBox 4">
            <a:extLst>
              <a:ext uri="{FF2B5EF4-FFF2-40B4-BE49-F238E27FC236}">
                <a16:creationId xmlns:a16="http://schemas.microsoft.com/office/drawing/2014/main" id="{04B59928-7C47-3C33-268B-35DA4590F581}"/>
              </a:ext>
            </a:extLst>
          </p:cNvPr>
          <p:cNvSpPr txBox="1"/>
          <p:nvPr/>
        </p:nvSpPr>
        <p:spPr>
          <a:xfrm>
            <a:off x="1375281" y="5065415"/>
            <a:ext cx="6524222"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DATOS</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ALGORÍTMICO</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DE EXCEPTISISMO</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DE CONFIANZA</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DE COMPETENCIA</a:t>
            </a:r>
          </a:p>
        </p:txBody>
      </p:sp>
    </p:spTree>
    <p:extLst>
      <p:ext uri="{BB962C8B-B14F-4D97-AF65-F5344CB8AC3E}">
        <p14:creationId xmlns:p14="http://schemas.microsoft.com/office/powerpoint/2010/main" val="372702809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3AF2A-EC55-F0E4-0E4F-A143C14F3FAC}"/>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0C47FE8-1DDE-F892-ADDE-71AB0E81E8CB}"/>
              </a:ext>
            </a:extLst>
          </p:cNvPr>
          <p:cNvSpPr txBox="1">
            <a:spLocks noGrp="1"/>
          </p:cNvSpPr>
          <p:nvPr>
            <p:ph type="ctrTitle"/>
          </p:nvPr>
        </p:nvSpPr>
        <p:spPr>
          <a:xfrm>
            <a:off x="467832" y="425301"/>
            <a:ext cx="16524177" cy="1822007"/>
          </a:xfrm>
          <a:prstGeom prst="rect">
            <a:avLst/>
          </a:prstGeom>
        </p:spPr>
        <p:txBody>
          <a:bodyPr/>
          <a:lstStyle/>
          <a:p>
            <a:r>
              <a:rPr lang="en-CO" dirty="0"/>
              <a:t>ÉTICA Y CIENCIA</a:t>
            </a:r>
            <a:endParaRPr dirty="0"/>
          </a:p>
        </p:txBody>
      </p:sp>
      <p:sp>
        <p:nvSpPr>
          <p:cNvPr id="62" name="Cuerpo">
            <a:extLst>
              <a:ext uri="{FF2B5EF4-FFF2-40B4-BE49-F238E27FC236}">
                <a16:creationId xmlns:a16="http://schemas.microsoft.com/office/drawing/2014/main" id="{CFC41BCC-A8EA-D449-F2B4-249EBBB683AF}"/>
              </a:ext>
            </a:extLst>
          </p:cNvPr>
          <p:cNvSpPr txBox="1">
            <a:spLocks noGrp="1"/>
          </p:cNvSpPr>
          <p:nvPr>
            <p:ph type="subTitle" sz="quarter" idx="1"/>
          </p:nvPr>
        </p:nvSpPr>
        <p:spPr>
          <a:xfrm>
            <a:off x="13193717" y="3876238"/>
            <a:ext cx="11059886" cy="7879405"/>
          </a:xfrm>
          <a:prstGeom prst="rect">
            <a:avLst/>
          </a:prstGeom>
        </p:spPr>
        <p:txBody>
          <a:bodyPr>
            <a:normAutofit/>
          </a:bodyPr>
          <a:lstStyle/>
          <a:p>
            <a:pPr algn="l"/>
            <a:endParaRPr lang="es-ES" sz="4000" dirty="0"/>
          </a:p>
          <a:p>
            <a:pPr algn="l"/>
            <a:endParaRPr lang="es-ES" sz="4000" dirty="0"/>
          </a:p>
        </p:txBody>
      </p:sp>
      <p:sp>
        <p:nvSpPr>
          <p:cNvPr id="3" name="TextBox 2">
            <a:extLst>
              <a:ext uri="{FF2B5EF4-FFF2-40B4-BE49-F238E27FC236}">
                <a16:creationId xmlns:a16="http://schemas.microsoft.com/office/drawing/2014/main" id="{1F0BE7AB-3373-BC95-3564-EA9617593777}"/>
              </a:ext>
            </a:extLst>
          </p:cNvPr>
          <p:cNvSpPr txBox="1"/>
          <p:nvPr/>
        </p:nvSpPr>
        <p:spPr>
          <a:xfrm>
            <a:off x="4803945" y="3876238"/>
            <a:ext cx="12188064" cy="64274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50000"/>
              </a:lnSpc>
              <a:spcBef>
                <a:spcPts val="0"/>
              </a:spcBef>
              <a:spcAft>
                <a:spcPts val="0"/>
              </a:spcAft>
              <a:buClrTx/>
              <a:buSzTx/>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TENSIONES SOBRE LA ÉTICA</a:t>
            </a:r>
          </a:p>
          <a:p>
            <a:pPr lvl="2" algn="l">
              <a:lnSpc>
                <a:spcPct val="250000"/>
              </a:lnSpc>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     </a:t>
            </a:r>
            <a:r>
              <a:rPr kumimoji="0" lang="en-CO" sz="5400" b="1" i="0" u="none" strike="noStrike" cap="none" spc="0" normalizeH="0" baseline="0" dirty="0">
                <a:ln>
                  <a:noFill/>
                </a:ln>
                <a:solidFill>
                  <a:srgbClr val="000000"/>
                </a:solidFill>
                <a:effectLst/>
                <a:uFillTx/>
                <a:latin typeface="+mj-lt"/>
                <a:ea typeface="+mj-ea"/>
                <a:cs typeface="+mj-cs"/>
                <a:sym typeface="Helvetica Neue Medium"/>
              </a:rPr>
              <a:t>ELEMENTOS DESCONOCIDOS</a:t>
            </a:r>
          </a:p>
          <a:p>
            <a:pPr lvl="2" algn="l">
              <a:lnSpc>
                <a:spcPct val="150000"/>
              </a:lnSpc>
            </a:pPr>
            <a:r>
              <a:rPr lang="en-CO" sz="5400" b="1" dirty="0"/>
              <a:t>       VELOCIDAD DEL CAMBIO</a:t>
            </a:r>
            <a:endParaRPr kumimoji="0" lang="en-CO" sz="5400" b="1" i="0" u="none" strike="noStrike" cap="none" spc="0" normalizeH="0" baseline="0" dirty="0">
              <a:ln>
                <a:noFill/>
              </a:ln>
              <a:solidFill>
                <a:srgbClr val="000000"/>
              </a:solidFill>
              <a:effectLst/>
              <a:uFillTx/>
              <a:latin typeface="+mj-lt"/>
              <a:ea typeface="+mj-ea"/>
              <a:cs typeface="+mj-cs"/>
              <a:sym typeface="Helvetica Neue Medium"/>
            </a:endParaRPr>
          </a:p>
          <a:p>
            <a:pPr marL="0" marR="0" indent="0" algn="ctr" defTabSz="825500" rtl="0" fontAlgn="auto" latinLnBrk="0" hangingPunct="0">
              <a:lnSpc>
                <a:spcPct val="100000"/>
              </a:lnSpc>
              <a:spcBef>
                <a:spcPts val="0"/>
              </a:spcBef>
              <a:spcAft>
                <a:spcPts val="0"/>
              </a:spcAft>
              <a:buClrTx/>
              <a:buSzTx/>
              <a:buFontTx/>
              <a:buNone/>
              <a:tabLst/>
            </a:pPr>
            <a:endParaRPr lang="en-CO" sz="6000" b="1" dirty="0"/>
          </a:p>
        </p:txBody>
      </p:sp>
      <p:sp>
        <p:nvSpPr>
          <p:cNvPr id="2" name="TextBox 1">
            <a:extLst>
              <a:ext uri="{FF2B5EF4-FFF2-40B4-BE49-F238E27FC236}">
                <a16:creationId xmlns:a16="http://schemas.microsoft.com/office/drawing/2014/main" id="{DFEC1509-15FD-008A-874D-F221CA59804D}"/>
              </a:ext>
            </a:extLst>
          </p:cNvPr>
          <p:cNvSpPr txBox="1"/>
          <p:nvPr/>
        </p:nvSpPr>
        <p:spPr>
          <a:xfrm>
            <a:off x="8360576" y="-1133364"/>
            <a:ext cx="9666283"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en-CO" sz="4800" dirty="0"/>
          </a:p>
          <a:p>
            <a:pPr marL="0" marR="0" indent="0" algn="ctr" defTabSz="825500" rtl="0" fontAlgn="auto" latinLnBrk="0" hangingPunct="0">
              <a:lnSpc>
                <a:spcPct val="100000"/>
              </a:lnSpc>
              <a:spcBef>
                <a:spcPts val="0"/>
              </a:spcBef>
              <a:spcAft>
                <a:spcPts val="0"/>
              </a:spcAft>
              <a:buClrTx/>
              <a:buSzTx/>
              <a:buFontTx/>
              <a:buNone/>
              <a:tabLst/>
            </a:pPr>
            <a:endParaRPr kumimoji="0" lang="en-CO" sz="3000" b="0"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398381663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5E92-F32B-664E-E68D-47662A2D96CC}"/>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1DE54390-DF15-8C7C-515F-C355F8B402BE}"/>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INCLUSIÓN Y NO DISCRIMINACIÓN</a:t>
            </a:r>
            <a:endParaRPr sz="7200" dirty="0"/>
          </a:p>
        </p:txBody>
      </p:sp>
      <p:sp>
        <p:nvSpPr>
          <p:cNvPr id="62" name="Cuerpo">
            <a:extLst>
              <a:ext uri="{FF2B5EF4-FFF2-40B4-BE49-F238E27FC236}">
                <a16:creationId xmlns:a16="http://schemas.microsoft.com/office/drawing/2014/main" id="{2161B748-3D17-8F28-537C-93139A24BEDD}"/>
              </a:ext>
            </a:extLst>
          </p:cNvPr>
          <p:cNvSpPr txBox="1">
            <a:spLocks noGrp="1"/>
          </p:cNvSpPr>
          <p:nvPr>
            <p:ph type="subTitle" sz="quarter" idx="1"/>
          </p:nvPr>
        </p:nvSpPr>
        <p:spPr>
          <a:xfrm>
            <a:off x="4637392" y="-3540450"/>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608471E3-34D6-F49A-ED22-12FB91C4AF44}"/>
              </a:ext>
            </a:extLst>
          </p:cNvPr>
          <p:cNvSpPr txBox="1"/>
          <p:nvPr/>
        </p:nvSpPr>
        <p:spPr>
          <a:xfrm>
            <a:off x="1371600" y="-3861367"/>
            <a:ext cx="1013460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50000"/>
              </a:lnSpc>
              <a:spcBef>
                <a:spcPts val="0"/>
              </a:spcBef>
              <a:spcAft>
                <a:spcPts val="0"/>
              </a:spcAft>
              <a:buClrTx/>
              <a:buSzTx/>
              <a:tabLst/>
            </a:pPr>
            <a:r>
              <a:rPr lang="en-CO" sz="7200" b="1" dirty="0"/>
              <a:t> </a:t>
            </a:r>
          </a:p>
          <a:p>
            <a:pPr lvl="2" algn="l">
              <a:lnSpc>
                <a:spcPct val="150000"/>
              </a:lnSpc>
            </a:pPr>
            <a:r>
              <a:rPr lang="en-CO" sz="7200" b="1" dirty="0"/>
              <a:t>      </a:t>
            </a:r>
            <a:endParaRPr lang="en-CO" sz="6000" b="1" dirty="0"/>
          </a:p>
        </p:txBody>
      </p:sp>
      <p:sp>
        <p:nvSpPr>
          <p:cNvPr id="3" name="TextBox 2">
            <a:extLst>
              <a:ext uri="{FF2B5EF4-FFF2-40B4-BE49-F238E27FC236}">
                <a16:creationId xmlns:a16="http://schemas.microsoft.com/office/drawing/2014/main" id="{ECDDC1B9-0878-F9B0-E6CA-B5282E12C3B3}"/>
              </a:ext>
            </a:extLst>
          </p:cNvPr>
          <p:cNvSpPr txBox="1"/>
          <p:nvPr/>
        </p:nvSpPr>
        <p:spPr>
          <a:xfrm>
            <a:off x="5848460" y="2873523"/>
            <a:ext cx="4102085"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CO" sz="8800" b="1" dirty="0"/>
              <a:t>SESGO</a:t>
            </a:r>
            <a:endParaRPr kumimoji="0" lang="en-CO" sz="88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4" name="TextBox 3">
            <a:extLst>
              <a:ext uri="{FF2B5EF4-FFF2-40B4-BE49-F238E27FC236}">
                <a16:creationId xmlns:a16="http://schemas.microsoft.com/office/drawing/2014/main" id="{C5F4D191-8B6A-497E-0C4E-7BE9AC416B09}"/>
              </a:ext>
            </a:extLst>
          </p:cNvPr>
          <p:cNvSpPr txBox="1"/>
          <p:nvPr/>
        </p:nvSpPr>
        <p:spPr>
          <a:xfrm>
            <a:off x="11506200" y="5339117"/>
            <a:ext cx="11207756"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DESARROLLADORES DIVERSOS</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AUDITORIAS DE SESGO</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DATOS REPRESENTATIVOS</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REGULACIONES</a:t>
            </a:r>
            <a:endParaRPr kumimoji="0" lang="en-CO" sz="4800" b="1" i="0" u="none" strike="noStrike" cap="none" spc="0" normalizeH="0" baseline="0" dirty="0">
              <a:ln>
                <a:noFill/>
              </a:ln>
              <a:solidFill>
                <a:srgbClr val="000000"/>
              </a:solidFill>
              <a:effectLst/>
              <a:uFillTx/>
              <a:latin typeface="+mj-lt"/>
              <a:ea typeface="+mj-ea"/>
              <a:cs typeface="+mj-cs"/>
              <a:sym typeface="Helvetica Neue Medium"/>
            </a:endParaRP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endParaRPr kumimoji="0" lang="en-CO" sz="48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5" name="TextBox 4">
            <a:extLst>
              <a:ext uri="{FF2B5EF4-FFF2-40B4-BE49-F238E27FC236}">
                <a16:creationId xmlns:a16="http://schemas.microsoft.com/office/drawing/2014/main" id="{9878AB40-DA41-17B4-60EF-4B1786ED3674}"/>
              </a:ext>
            </a:extLst>
          </p:cNvPr>
          <p:cNvSpPr txBox="1"/>
          <p:nvPr/>
        </p:nvSpPr>
        <p:spPr>
          <a:xfrm>
            <a:off x="1375281" y="5065415"/>
            <a:ext cx="6524222"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DATOS</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ALGORÍTMICO</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DE EXCEPTISISMO</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4800" b="1" dirty="0"/>
              <a:t>DE CONFIANZA</a:t>
            </a:r>
          </a:p>
          <a:p>
            <a:pPr marL="685800" marR="0" indent="-6858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4800" b="1" i="0" u="none" strike="noStrike" cap="none" spc="0" normalizeH="0" baseline="0" dirty="0">
                <a:ln>
                  <a:noFill/>
                </a:ln>
                <a:solidFill>
                  <a:srgbClr val="000000"/>
                </a:solidFill>
                <a:effectLst/>
                <a:uFillTx/>
                <a:latin typeface="+mj-lt"/>
                <a:ea typeface="+mj-ea"/>
                <a:cs typeface="+mj-cs"/>
                <a:sym typeface="Helvetica Neue Medium"/>
              </a:rPr>
              <a:t>DE COMPETENCIA</a:t>
            </a:r>
          </a:p>
        </p:txBody>
      </p:sp>
    </p:spTree>
    <p:extLst>
      <p:ext uri="{BB962C8B-B14F-4D97-AF65-F5344CB8AC3E}">
        <p14:creationId xmlns:p14="http://schemas.microsoft.com/office/powerpoint/2010/main" val="155744892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9FC68-2A03-234F-3C65-36561E4D3732}"/>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75A1B42-EED6-88D9-81E4-509897827DFD}"/>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TRANSPARENCIA Y EXPLICABILIDAD</a:t>
            </a:r>
            <a:endParaRPr sz="7200" dirty="0"/>
          </a:p>
        </p:txBody>
      </p:sp>
      <p:sp>
        <p:nvSpPr>
          <p:cNvPr id="62" name="Cuerpo">
            <a:extLst>
              <a:ext uri="{FF2B5EF4-FFF2-40B4-BE49-F238E27FC236}">
                <a16:creationId xmlns:a16="http://schemas.microsoft.com/office/drawing/2014/main" id="{B870710A-244B-BC34-60EA-BE49291FC92E}"/>
              </a:ext>
            </a:extLst>
          </p:cNvPr>
          <p:cNvSpPr txBox="1">
            <a:spLocks noGrp="1"/>
          </p:cNvSpPr>
          <p:nvPr>
            <p:ph type="subTitle" sz="quarter" idx="1"/>
          </p:nvPr>
        </p:nvSpPr>
        <p:spPr>
          <a:xfrm>
            <a:off x="5323192" y="-1998467"/>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1AD3BD20-7878-E09F-11D7-661F64FB91E0}"/>
              </a:ext>
            </a:extLst>
          </p:cNvPr>
          <p:cNvSpPr txBox="1"/>
          <p:nvPr/>
        </p:nvSpPr>
        <p:spPr>
          <a:xfrm>
            <a:off x="731520" y="3298868"/>
            <a:ext cx="19890606" cy="5088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CLARIDAD/ACCESIBILIDAD A P Y R</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DECISIONES COMPRENSIBLES</a:t>
            </a:r>
          </a:p>
          <a:p>
            <a:pPr marR="0" algn="l" defTabSz="825500" rtl="0" fontAlgn="auto" latinLnBrk="0" hangingPunct="0">
              <a:lnSpc>
                <a:spcPct val="150000"/>
              </a:lnSpc>
              <a:spcBef>
                <a:spcPts val="0"/>
              </a:spcBef>
              <a:spcAft>
                <a:spcPts val="0"/>
              </a:spcAft>
              <a:buClrTx/>
              <a:buSzTx/>
              <a:tabLst/>
            </a:pPr>
            <a:r>
              <a:rPr lang="en-CO" sz="7200" b="1" dirty="0"/>
              <a:t>     </a:t>
            </a:r>
            <a:endParaRPr lang="en-CO" sz="6000" b="1" dirty="0"/>
          </a:p>
        </p:txBody>
      </p:sp>
    </p:spTree>
    <p:extLst>
      <p:ext uri="{BB962C8B-B14F-4D97-AF65-F5344CB8AC3E}">
        <p14:creationId xmlns:p14="http://schemas.microsoft.com/office/powerpoint/2010/main" val="25749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ACD1A-494F-6655-4D81-4BECACD28AB6}"/>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D6515461-BF1A-90AB-6A5D-A70011F8A4FC}"/>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TRANSPARENCIA Y EXPLICABILIDAD</a:t>
            </a:r>
            <a:endParaRPr sz="7200" dirty="0"/>
          </a:p>
        </p:txBody>
      </p:sp>
      <p:sp>
        <p:nvSpPr>
          <p:cNvPr id="62" name="Cuerpo">
            <a:extLst>
              <a:ext uri="{FF2B5EF4-FFF2-40B4-BE49-F238E27FC236}">
                <a16:creationId xmlns:a16="http://schemas.microsoft.com/office/drawing/2014/main" id="{869F01A5-AC01-BAD7-333C-04AB7A1239E3}"/>
              </a:ext>
            </a:extLst>
          </p:cNvPr>
          <p:cNvSpPr txBox="1">
            <a:spLocks noGrp="1"/>
          </p:cNvSpPr>
          <p:nvPr>
            <p:ph type="subTitle" sz="quarter" idx="1"/>
          </p:nvPr>
        </p:nvSpPr>
        <p:spPr>
          <a:xfrm>
            <a:off x="5323192" y="-1998467"/>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9217F6FC-9E89-60E5-5B0F-F8D370618F77}"/>
              </a:ext>
            </a:extLst>
          </p:cNvPr>
          <p:cNvSpPr txBox="1"/>
          <p:nvPr/>
        </p:nvSpPr>
        <p:spPr>
          <a:xfrm>
            <a:off x="731520" y="2467872"/>
            <a:ext cx="19890606"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CLARIDAD/ACCESIBILIDAD A P Y R</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DECISIONES COMPRENSIBLES</a:t>
            </a:r>
          </a:p>
          <a:p>
            <a:pPr marR="0" algn="l" defTabSz="825500" rtl="0" fontAlgn="auto" latinLnBrk="0" hangingPunct="0">
              <a:lnSpc>
                <a:spcPct val="150000"/>
              </a:lnSpc>
              <a:spcBef>
                <a:spcPts val="0"/>
              </a:spcBef>
              <a:spcAft>
                <a:spcPts val="0"/>
              </a:spcAft>
              <a:buClrTx/>
              <a:buSzTx/>
              <a:tabLst/>
            </a:pPr>
            <a:r>
              <a:rPr lang="en-CO" sz="7200" b="1" dirty="0"/>
              <a:t>	  * </a:t>
            </a:r>
            <a:r>
              <a:rPr lang="en-CO" sz="5400" b="1" dirty="0"/>
              <a:t>EFECTO DE CAJA NEGRA</a:t>
            </a:r>
            <a:endParaRPr kumimoji="0" lang="en-CO" sz="5400" b="1" i="0" u="none" strike="noStrike" cap="none" spc="0" normalizeH="0" baseline="0" dirty="0">
              <a:ln>
                <a:noFill/>
              </a:ln>
              <a:solidFill>
                <a:srgbClr val="000000"/>
              </a:solidFill>
              <a:effectLst/>
              <a:uFillTx/>
              <a:latin typeface="+mj-lt"/>
              <a:ea typeface="+mj-ea"/>
              <a:cs typeface="+mj-cs"/>
              <a:sym typeface="Helvetica Neue Medium"/>
            </a:endParaRPr>
          </a:p>
          <a:p>
            <a:pPr marR="0" algn="l" defTabSz="825500" rtl="0" fontAlgn="auto" latinLnBrk="0" hangingPunct="0">
              <a:lnSpc>
                <a:spcPct val="150000"/>
              </a:lnSpc>
              <a:spcBef>
                <a:spcPts val="0"/>
              </a:spcBef>
              <a:spcAft>
                <a:spcPts val="0"/>
              </a:spcAft>
              <a:buClrTx/>
              <a:buSzTx/>
              <a:tabLst/>
            </a:pPr>
            <a:r>
              <a:rPr lang="en-CO" sz="7200" b="1" dirty="0"/>
              <a:t>     </a:t>
            </a:r>
            <a:endParaRPr lang="en-CO" sz="6000" b="1" dirty="0"/>
          </a:p>
        </p:txBody>
      </p:sp>
      <p:pic>
        <p:nvPicPr>
          <p:cNvPr id="3" name="Picture 2">
            <a:extLst>
              <a:ext uri="{FF2B5EF4-FFF2-40B4-BE49-F238E27FC236}">
                <a16:creationId xmlns:a16="http://schemas.microsoft.com/office/drawing/2014/main" id="{90982935-A52E-1FF4-DB23-AA2F30348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4147" y="6185320"/>
            <a:ext cx="9380231" cy="6859841"/>
          </a:xfrm>
          <a:prstGeom prst="rect">
            <a:avLst/>
          </a:prstGeom>
        </p:spPr>
      </p:pic>
    </p:spTree>
    <p:extLst>
      <p:ext uri="{BB962C8B-B14F-4D97-AF65-F5344CB8AC3E}">
        <p14:creationId xmlns:p14="http://schemas.microsoft.com/office/powerpoint/2010/main" val="37666069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EC537-6028-2EE1-CB4A-F59DE8E0C879}"/>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5E2DCCB1-9A4B-D272-5C2F-DF12D322C5AC}"/>
              </a:ext>
            </a:extLst>
          </p:cNvPr>
          <p:cNvSpPr txBox="1">
            <a:spLocks noGrp="1"/>
          </p:cNvSpPr>
          <p:nvPr>
            <p:ph type="ctrTitle"/>
          </p:nvPr>
        </p:nvSpPr>
        <p:spPr>
          <a:xfrm>
            <a:off x="445147" y="0"/>
            <a:ext cx="17041779" cy="1864738"/>
          </a:xfrm>
          <a:prstGeom prst="rect">
            <a:avLst/>
          </a:prstGeom>
        </p:spPr>
        <p:txBody>
          <a:bodyPr>
            <a:noAutofit/>
          </a:bodyPr>
          <a:lstStyle/>
          <a:p>
            <a:r>
              <a:rPr lang="es-ES" sz="7200" b="1" dirty="0"/>
              <a:t>TRANSPARENCIA Y EXPLICABILIDAD</a:t>
            </a:r>
            <a:endParaRPr sz="7200" dirty="0"/>
          </a:p>
        </p:txBody>
      </p:sp>
      <p:sp>
        <p:nvSpPr>
          <p:cNvPr id="62" name="Cuerpo">
            <a:extLst>
              <a:ext uri="{FF2B5EF4-FFF2-40B4-BE49-F238E27FC236}">
                <a16:creationId xmlns:a16="http://schemas.microsoft.com/office/drawing/2014/main" id="{FC26F834-4983-BE1B-97BF-2A8B12E3A9E5}"/>
              </a:ext>
            </a:extLst>
          </p:cNvPr>
          <p:cNvSpPr txBox="1">
            <a:spLocks noGrp="1"/>
          </p:cNvSpPr>
          <p:nvPr>
            <p:ph type="subTitle" sz="quarter" idx="1"/>
          </p:nvPr>
        </p:nvSpPr>
        <p:spPr>
          <a:xfrm>
            <a:off x="5323192" y="-1998467"/>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485558FF-64C4-ECC5-F08D-22D11CFC7949}"/>
              </a:ext>
            </a:extLst>
          </p:cNvPr>
          <p:cNvSpPr txBox="1"/>
          <p:nvPr/>
        </p:nvSpPr>
        <p:spPr>
          <a:xfrm>
            <a:off x="731520" y="2467872"/>
            <a:ext cx="19890606"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CLARIDAD/ACCESIBILIDAD A P Y R</a:t>
            </a:r>
          </a:p>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CO" sz="7200" b="1" i="0" u="none" strike="noStrike" cap="none" spc="0" normalizeH="0" baseline="0" dirty="0">
                <a:ln>
                  <a:noFill/>
                </a:ln>
                <a:solidFill>
                  <a:srgbClr val="000000"/>
                </a:solidFill>
                <a:effectLst/>
                <a:uFillTx/>
                <a:latin typeface="+mj-lt"/>
                <a:ea typeface="+mj-ea"/>
                <a:cs typeface="+mj-cs"/>
                <a:sym typeface="Helvetica Neue Medium"/>
              </a:rPr>
              <a:t>DECISIONES COMPRENSIBLES</a:t>
            </a:r>
          </a:p>
          <a:p>
            <a:pPr marR="0" algn="l" defTabSz="825500" rtl="0" fontAlgn="auto" latinLnBrk="0" hangingPunct="0">
              <a:lnSpc>
                <a:spcPct val="150000"/>
              </a:lnSpc>
              <a:spcBef>
                <a:spcPts val="0"/>
              </a:spcBef>
              <a:spcAft>
                <a:spcPts val="0"/>
              </a:spcAft>
              <a:buClrTx/>
              <a:buSzTx/>
              <a:tabLst/>
            </a:pPr>
            <a:r>
              <a:rPr lang="en-CO" sz="7200" b="1" dirty="0"/>
              <a:t>	  * </a:t>
            </a:r>
            <a:r>
              <a:rPr lang="en-CO" sz="5400" b="1" dirty="0"/>
              <a:t>EFECTO DE CAJA NEGRA</a:t>
            </a:r>
            <a:endParaRPr kumimoji="0" lang="en-CO" sz="5400" b="1" i="0" u="none" strike="noStrike" cap="none" spc="0" normalizeH="0" baseline="0" dirty="0">
              <a:ln>
                <a:noFill/>
              </a:ln>
              <a:solidFill>
                <a:srgbClr val="000000"/>
              </a:solidFill>
              <a:effectLst/>
              <a:uFillTx/>
              <a:latin typeface="+mj-lt"/>
              <a:ea typeface="+mj-ea"/>
              <a:cs typeface="+mj-cs"/>
              <a:sym typeface="Helvetica Neue Medium"/>
            </a:endParaRPr>
          </a:p>
          <a:p>
            <a:pPr marR="0" algn="l" defTabSz="825500" rtl="0" fontAlgn="auto" latinLnBrk="0" hangingPunct="0">
              <a:lnSpc>
                <a:spcPct val="150000"/>
              </a:lnSpc>
              <a:spcBef>
                <a:spcPts val="0"/>
              </a:spcBef>
              <a:spcAft>
                <a:spcPts val="0"/>
              </a:spcAft>
              <a:buClrTx/>
              <a:buSzTx/>
              <a:tabLst/>
            </a:pPr>
            <a:r>
              <a:rPr lang="en-CO" sz="7200" b="1" dirty="0"/>
              <a:t>     </a:t>
            </a:r>
            <a:endParaRPr lang="en-CO" sz="6000" b="1" dirty="0"/>
          </a:p>
        </p:txBody>
      </p:sp>
      <p:pic>
        <p:nvPicPr>
          <p:cNvPr id="4" name="Picture 3">
            <a:extLst>
              <a:ext uri="{FF2B5EF4-FFF2-40B4-BE49-F238E27FC236}">
                <a16:creationId xmlns:a16="http://schemas.microsoft.com/office/drawing/2014/main" id="{C2C6F213-FAC3-5233-9FFD-0E4E232368B7}"/>
              </a:ext>
            </a:extLst>
          </p:cNvPr>
          <p:cNvPicPr>
            <a:picLocks noChangeAspect="1"/>
          </p:cNvPicPr>
          <p:nvPr/>
        </p:nvPicPr>
        <p:blipFill>
          <a:blip r:embed="rId3"/>
          <a:stretch>
            <a:fillRect/>
          </a:stretch>
        </p:blipFill>
        <p:spPr>
          <a:xfrm>
            <a:off x="13755758" y="6162344"/>
            <a:ext cx="10443939" cy="6976139"/>
          </a:xfrm>
          <a:prstGeom prst="rect">
            <a:avLst/>
          </a:prstGeom>
        </p:spPr>
      </p:pic>
    </p:spTree>
    <p:extLst>
      <p:ext uri="{BB962C8B-B14F-4D97-AF65-F5344CB8AC3E}">
        <p14:creationId xmlns:p14="http://schemas.microsoft.com/office/powerpoint/2010/main" val="9299589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0310F-8A4F-5AC3-E5E9-E49B41B4153C}"/>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CDA9AEB8-5D32-8DCD-A584-FF56C4133BEF}"/>
              </a:ext>
            </a:extLst>
          </p:cNvPr>
          <p:cNvSpPr txBox="1">
            <a:spLocks noGrp="1"/>
          </p:cNvSpPr>
          <p:nvPr>
            <p:ph type="ctrTitle"/>
          </p:nvPr>
        </p:nvSpPr>
        <p:spPr>
          <a:xfrm>
            <a:off x="490867" y="-160020"/>
            <a:ext cx="17041779" cy="1864738"/>
          </a:xfrm>
          <a:prstGeom prst="rect">
            <a:avLst/>
          </a:prstGeom>
        </p:spPr>
        <p:txBody>
          <a:bodyPr>
            <a:noAutofit/>
          </a:bodyPr>
          <a:lstStyle/>
          <a:p>
            <a:r>
              <a:rPr lang="es-ES" sz="5400" b="1" dirty="0"/>
              <a:t>RESPONSABILIDAD - RENDICIÓN DE CUENTAS</a:t>
            </a:r>
            <a:endParaRPr sz="5400" dirty="0"/>
          </a:p>
        </p:txBody>
      </p:sp>
      <p:sp>
        <p:nvSpPr>
          <p:cNvPr id="62" name="Cuerpo">
            <a:extLst>
              <a:ext uri="{FF2B5EF4-FFF2-40B4-BE49-F238E27FC236}">
                <a16:creationId xmlns:a16="http://schemas.microsoft.com/office/drawing/2014/main" id="{D30CBABF-EFE2-A89B-638B-BACD7B9F0807}"/>
              </a:ext>
            </a:extLst>
          </p:cNvPr>
          <p:cNvSpPr txBox="1">
            <a:spLocks noGrp="1"/>
          </p:cNvSpPr>
          <p:nvPr>
            <p:ph type="subTitle" sz="quarter" idx="1"/>
          </p:nvPr>
        </p:nvSpPr>
        <p:spPr>
          <a:xfrm>
            <a:off x="4949189" y="-1798206"/>
            <a:ext cx="15109216" cy="1214066"/>
          </a:xfrm>
          <a:prstGeom prst="rect">
            <a:avLst/>
          </a:prstGeom>
        </p:spPr>
        <p:txBody>
          <a:bodyPr>
            <a:noAutofit/>
          </a:bodyPr>
          <a:lstStyle/>
          <a:p>
            <a:pPr algn="l"/>
            <a:endParaRPr sz="8800" b="1" dirty="0"/>
          </a:p>
        </p:txBody>
      </p:sp>
      <p:sp>
        <p:nvSpPr>
          <p:cNvPr id="2" name="TextBox 1">
            <a:extLst>
              <a:ext uri="{FF2B5EF4-FFF2-40B4-BE49-F238E27FC236}">
                <a16:creationId xmlns:a16="http://schemas.microsoft.com/office/drawing/2014/main" id="{FF199E5F-27D9-6416-9B69-38B1F05DA3E1}"/>
              </a:ext>
            </a:extLst>
          </p:cNvPr>
          <p:cNvSpPr txBox="1"/>
          <p:nvPr/>
        </p:nvSpPr>
        <p:spPr>
          <a:xfrm>
            <a:off x="2501573" y="4223847"/>
            <a:ext cx="15031073" cy="76277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143000" marR="0" indent="-11430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lang="en-CO" sz="6600" b="1" dirty="0"/>
              <a:t>RESPONDER POR DAÑOS</a:t>
            </a:r>
          </a:p>
          <a:p>
            <a:pPr lvl="1" algn="l">
              <a:lnSpc>
                <a:spcPct val="200000"/>
              </a:lnSpc>
            </a:pPr>
            <a:r>
              <a:rPr lang="en-CO" sz="6000" b="1" dirty="0"/>
              <a:t>      * DESARROLLADORES</a:t>
            </a:r>
          </a:p>
          <a:p>
            <a:pPr lvl="1" algn="l">
              <a:lnSpc>
                <a:spcPct val="150000"/>
              </a:lnSpc>
            </a:pPr>
            <a:r>
              <a:rPr lang="en-CO" sz="6000" b="1" dirty="0"/>
              <a:t>       * INSTITUCIONES</a:t>
            </a:r>
          </a:p>
          <a:p>
            <a:pPr lvl="1" algn="l">
              <a:lnSpc>
                <a:spcPct val="150000"/>
              </a:lnSpc>
            </a:pPr>
            <a:r>
              <a:rPr lang="en-CO" sz="6000" b="1" dirty="0"/>
              <a:t>       * PROFESIONALES DE LA SALUD</a:t>
            </a:r>
          </a:p>
          <a:p>
            <a:pPr lvl="1" algn="l">
              <a:lnSpc>
                <a:spcPct val="150000"/>
              </a:lnSpc>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      </a:t>
            </a:r>
          </a:p>
        </p:txBody>
      </p:sp>
    </p:spTree>
    <p:extLst>
      <p:ext uri="{BB962C8B-B14F-4D97-AF65-F5344CB8AC3E}">
        <p14:creationId xmlns:p14="http://schemas.microsoft.com/office/powerpoint/2010/main" val="3363001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C9A3D-482B-01CD-F954-2720CA99911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CC86AFFB-ABED-AFD7-82D1-AD37F75459F9}"/>
              </a:ext>
            </a:extLst>
          </p:cNvPr>
          <p:cNvSpPr txBox="1">
            <a:spLocks noGrp="1"/>
          </p:cNvSpPr>
          <p:nvPr>
            <p:ph type="ctrTitle"/>
          </p:nvPr>
        </p:nvSpPr>
        <p:spPr>
          <a:xfrm>
            <a:off x="2075180" y="-3827780"/>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944F2DAD-D265-D288-84F0-C66BF1B08946}"/>
              </a:ext>
            </a:extLst>
          </p:cNvPr>
          <p:cNvSpPr txBox="1">
            <a:spLocks noGrp="1"/>
          </p:cNvSpPr>
          <p:nvPr>
            <p:ph type="subTitle" sz="quarter" idx="1"/>
          </p:nvPr>
        </p:nvSpPr>
        <p:spPr>
          <a:xfrm>
            <a:off x="4902200" y="3987800"/>
            <a:ext cx="20828000" cy="7647940"/>
          </a:xfrm>
          <a:prstGeom prst="rect">
            <a:avLst/>
          </a:prstGeom>
        </p:spPr>
        <p:txBody>
          <a:bodyPr>
            <a:normAutofit fontScale="85000" lnSpcReduction="20000"/>
          </a:bodyPr>
          <a:lstStyle/>
          <a:p>
            <a:pPr marL="1143000" indent="-1143000" algn="l">
              <a:lnSpc>
                <a:spcPct val="150000"/>
              </a:lnSpc>
              <a:buFont typeface="+mj-lt"/>
              <a:buAutoNum type="arabicPeriod"/>
            </a:pPr>
            <a:r>
              <a:rPr lang="es-ES" sz="6000" b="1" dirty="0"/>
              <a:t>INTEGRACIÓN</a:t>
            </a:r>
          </a:p>
          <a:p>
            <a:pPr marL="1143000" indent="-1143000" algn="l">
              <a:lnSpc>
                <a:spcPct val="150000"/>
              </a:lnSpc>
              <a:buFont typeface="+mj-lt"/>
              <a:buAutoNum type="arabicPeriod"/>
            </a:pPr>
            <a:r>
              <a:rPr lang="es-ES" sz="6000" b="1" dirty="0"/>
              <a:t>RECURSOS COMPUTACIONALES</a:t>
            </a:r>
          </a:p>
          <a:p>
            <a:pPr marL="1143000" indent="-1143000" algn="l">
              <a:lnSpc>
                <a:spcPct val="150000"/>
              </a:lnSpc>
              <a:buFont typeface="+mj-lt"/>
              <a:buAutoNum type="arabicPeriod"/>
            </a:pPr>
            <a:r>
              <a:rPr lang="es-ES" sz="6000" b="1" dirty="0"/>
              <a:t>DATOS</a:t>
            </a:r>
          </a:p>
          <a:p>
            <a:pPr marL="1143000" indent="-1143000" algn="l">
              <a:lnSpc>
                <a:spcPct val="150000"/>
              </a:lnSpc>
              <a:buFont typeface="+mj-lt"/>
              <a:buAutoNum type="arabicPeriod"/>
            </a:pPr>
            <a:r>
              <a:rPr lang="es-ES" sz="6000" b="1" dirty="0"/>
              <a:t>VALIDACIÓN</a:t>
            </a:r>
          </a:p>
          <a:p>
            <a:pPr marL="1143000" indent="-1143000" algn="l">
              <a:lnSpc>
                <a:spcPct val="150000"/>
              </a:lnSpc>
              <a:buFont typeface="+mj-lt"/>
              <a:buAutoNum type="arabicPeriod"/>
            </a:pPr>
            <a:r>
              <a:rPr lang="es-ES" sz="6000" b="1" dirty="0"/>
              <a:t>IMPACTO SOCIAL Y ECONÓMICO</a:t>
            </a:r>
          </a:p>
          <a:p>
            <a:pPr marL="1143000" indent="-1143000" algn="l">
              <a:lnSpc>
                <a:spcPct val="150000"/>
              </a:lnSpc>
              <a:buFont typeface="+mj-lt"/>
              <a:buAutoNum type="arabicPeriod"/>
            </a:pPr>
            <a:r>
              <a:rPr lang="es-ES" sz="6000" b="1" dirty="0"/>
              <a:t>BUROCRACIA DIGITAL</a:t>
            </a:r>
          </a:p>
          <a:p>
            <a:pPr marL="1143000" indent="-1143000" algn="l">
              <a:lnSpc>
                <a:spcPct val="150000"/>
              </a:lnSpc>
              <a:buFont typeface="+mj-lt"/>
              <a:buAutoNum type="arabicPeriod"/>
            </a:pPr>
            <a:r>
              <a:rPr lang="es-ES" sz="6000" b="1" dirty="0"/>
              <a:t>SOSTENIBILIDAD AMBIENTAL</a:t>
            </a:r>
          </a:p>
          <a:p>
            <a:pPr marL="685800" indent="-685800" algn="l">
              <a:buFont typeface="Arial" panose="020B0604020202020204" pitchFamily="34" charset="0"/>
              <a:buChar char="•"/>
            </a:pPr>
            <a:endParaRPr sz="6000" b="1" dirty="0"/>
          </a:p>
        </p:txBody>
      </p:sp>
    </p:spTree>
    <p:extLst>
      <p:ext uri="{BB962C8B-B14F-4D97-AF65-F5344CB8AC3E}">
        <p14:creationId xmlns:p14="http://schemas.microsoft.com/office/powerpoint/2010/main" val="409846282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06086-5B65-4807-08D0-6D560098E03C}"/>
              </a:ext>
            </a:extLst>
          </p:cNvPr>
          <p:cNvSpPr>
            <a:spLocks noGrp="1"/>
          </p:cNvSpPr>
          <p:nvPr>
            <p:ph type="title"/>
          </p:nvPr>
        </p:nvSpPr>
        <p:spPr>
          <a:xfrm>
            <a:off x="1296737" y="-6075279"/>
            <a:ext cx="20828000" cy="4648200"/>
          </a:xfrm>
        </p:spPr>
        <p:txBody>
          <a:bodyPr/>
          <a:lstStyle/>
          <a:p>
            <a:endParaRPr lang="en-CO" dirty="0"/>
          </a:p>
        </p:txBody>
      </p:sp>
      <p:sp>
        <p:nvSpPr>
          <p:cNvPr id="3" name="Text Placeholder 2">
            <a:extLst>
              <a:ext uri="{FF2B5EF4-FFF2-40B4-BE49-F238E27FC236}">
                <a16:creationId xmlns:a16="http://schemas.microsoft.com/office/drawing/2014/main" id="{5B60D8EC-C243-7856-915F-08BF7C7F28C8}"/>
              </a:ext>
            </a:extLst>
          </p:cNvPr>
          <p:cNvSpPr>
            <a:spLocks noGrp="1"/>
          </p:cNvSpPr>
          <p:nvPr>
            <p:ph type="body" sz="quarter" idx="1"/>
          </p:nvPr>
        </p:nvSpPr>
        <p:spPr>
          <a:xfrm>
            <a:off x="-1376680" y="571500"/>
            <a:ext cx="20828000" cy="1587500"/>
          </a:xfrm>
        </p:spPr>
        <p:txBody>
          <a:bodyPr>
            <a:normAutofit/>
          </a:bodyPr>
          <a:lstStyle/>
          <a:p>
            <a:r>
              <a:rPr lang="en-CO" sz="8000" b="1" dirty="0"/>
              <a:t>SOSTENIBILIDAD AMBIENTAL</a:t>
            </a:r>
          </a:p>
        </p:txBody>
      </p:sp>
      <p:pic>
        <p:nvPicPr>
          <p:cNvPr id="4" name="Picture 3">
            <a:extLst>
              <a:ext uri="{FF2B5EF4-FFF2-40B4-BE49-F238E27FC236}">
                <a16:creationId xmlns:a16="http://schemas.microsoft.com/office/drawing/2014/main" id="{CB93F4BF-A750-478E-A1B1-3AD766D48F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6961" y="2953701"/>
            <a:ext cx="11187039" cy="9587866"/>
          </a:xfrm>
          <a:prstGeom prst="rect">
            <a:avLst/>
          </a:prstGeom>
          <a:noFill/>
          <a:ln>
            <a:noFill/>
          </a:ln>
        </p:spPr>
      </p:pic>
    </p:spTree>
    <p:extLst>
      <p:ext uri="{BB962C8B-B14F-4D97-AF65-F5344CB8AC3E}">
        <p14:creationId xmlns:p14="http://schemas.microsoft.com/office/powerpoint/2010/main" val="207351523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C1F4-6D04-D134-7EC8-1D6A7360CAA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AB584DAF-4FE3-487F-92FA-1566837ECA67}"/>
              </a:ext>
            </a:extLst>
          </p:cNvPr>
          <p:cNvSpPr txBox="1">
            <a:spLocks noGrp="1"/>
          </p:cNvSpPr>
          <p:nvPr>
            <p:ph type="ctrTitle"/>
          </p:nvPr>
        </p:nvSpPr>
        <p:spPr>
          <a:xfrm>
            <a:off x="1457960" y="-5633720"/>
            <a:ext cx="20828000" cy="4648200"/>
          </a:xfrm>
          <a:prstGeom prst="rect">
            <a:avLst/>
          </a:prstGeom>
        </p:spPr>
        <p:txBody>
          <a:bodyPr/>
          <a:lstStyle/>
          <a:p>
            <a:endParaRPr/>
          </a:p>
        </p:txBody>
      </p:sp>
      <p:sp>
        <p:nvSpPr>
          <p:cNvPr id="62" name="Cuerpo">
            <a:extLst>
              <a:ext uri="{FF2B5EF4-FFF2-40B4-BE49-F238E27FC236}">
                <a16:creationId xmlns:a16="http://schemas.microsoft.com/office/drawing/2014/main" id="{29B9704E-DB02-FA08-146B-8793A745CBF7}"/>
              </a:ext>
            </a:extLst>
          </p:cNvPr>
          <p:cNvSpPr txBox="1">
            <a:spLocks noGrp="1"/>
          </p:cNvSpPr>
          <p:nvPr>
            <p:ph type="subTitle" sz="quarter" idx="1"/>
          </p:nvPr>
        </p:nvSpPr>
        <p:spPr>
          <a:xfrm>
            <a:off x="-1468120" y="444500"/>
            <a:ext cx="20828000" cy="1587500"/>
          </a:xfrm>
          <a:prstGeom prst="rect">
            <a:avLst/>
          </a:prstGeom>
        </p:spPr>
        <p:txBody>
          <a:bodyPr>
            <a:normAutofit/>
          </a:bodyPr>
          <a:lstStyle/>
          <a:p>
            <a:r>
              <a:rPr lang="es-ES" sz="9600" b="1" dirty="0"/>
              <a:t>REGULACIÓN  </a:t>
            </a:r>
            <a:endParaRPr sz="9600" b="1" dirty="0"/>
          </a:p>
        </p:txBody>
      </p:sp>
      <p:sp>
        <p:nvSpPr>
          <p:cNvPr id="2" name="TextBox 1">
            <a:extLst>
              <a:ext uri="{FF2B5EF4-FFF2-40B4-BE49-F238E27FC236}">
                <a16:creationId xmlns:a16="http://schemas.microsoft.com/office/drawing/2014/main" id="{BB74388F-A34B-A259-02EC-8C18A1D0B1FE}"/>
              </a:ext>
            </a:extLst>
          </p:cNvPr>
          <p:cNvSpPr txBox="1"/>
          <p:nvPr/>
        </p:nvSpPr>
        <p:spPr>
          <a:xfrm>
            <a:off x="7505700" y="2722225"/>
            <a:ext cx="1312163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MARCO ÉTICO                      2021</a:t>
            </a:r>
          </a:p>
          <a:p>
            <a:pPr algn="l"/>
            <a:r>
              <a:rPr lang="en-US" sz="6000" b="1" dirty="0">
                <a:effectLst/>
                <a:latin typeface="Helvetica Neue" panose="02000503000000020004" pitchFamily="2" charset="0"/>
              </a:rPr>
              <a:t>CORTE CONSTITUCIONAL  2024</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CO" sz="30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3" name="TextBox 2">
            <a:extLst>
              <a:ext uri="{FF2B5EF4-FFF2-40B4-BE49-F238E27FC236}">
                <a16:creationId xmlns:a16="http://schemas.microsoft.com/office/drawing/2014/main" id="{9BD7DFDA-2F1E-3380-B37B-3583CDD95DB6}"/>
              </a:ext>
            </a:extLst>
          </p:cNvPr>
          <p:cNvSpPr txBox="1"/>
          <p:nvPr/>
        </p:nvSpPr>
        <p:spPr>
          <a:xfrm>
            <a:off x="181081" y="2722225"/>
            <a:ext cx="558344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6600" b="1" i="0" u="none" strike="noStrike" cap="none" spc="0" normalizeH="0" baseline="0" dirty="0">
                <a:ln>
                  <a:noFill/>
                </a:ln>
                <a:solidFill>
                  <a:srgbClr val="000000"/>
                </a:solidFill>
                <a:effectLst/>
                <a:uFillTx/>
                <a:latin typeface="+mj-lt"/>
                <a:ea typeface="+mj-ea"/>
                <a:cs typeface="+mj-cs"/>
                <a:sym typeface="Helvetica Neue Medium"/>
              </a:rPr>
              <a:t>COLOMBIA</a:t>
            </a:r>
          </a:p>
        </p:txBody>
      </p:sp>
      <p:sp>
        <p:nvSpPr>
          <p:cNvPr id="4" name="TextBox 3">
            <a:extLst>
              <a:ext uri="{FF2B5EF4-FFF2-40B4-BE49-F238E27FC236}">
                <a16:creationId xmlns:a16="http://schemas.microsoft.com/office/drawing/2014/main" id="{D4452FD5-F15A-3EF4-A544-C673670430D7}"/>
              </a:ext>
            </a:extLst>
          </p:cNvPr>
          <p:cNvSpPr txBox="1"/>
          <p:nvPr/>
        </p:nvSpPr>
        <p:spPr>
          <a:xfrm>
            <a:off x="-295169" y="5295810"/>
            <a:ext cx="513386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6600" b="1" i="0" u="none" strike="noStrike" cap="none" spc="0" normalizeH="0" baseline="0" dirty="0">
                <a:ln>
                  <a:noFill/>
                </a:ln>
                <a:solidFill>
                  <a:srgbClr val="000000"/>
                </a:solidFill>
                <a:effectLst/>
                <a:uFillTx/>
                <a:latin typeface="+mj-lt"/>
                <a:ea typeface="+mj-ea"/>
                <a:cs typeface="+mj-cs"/>
                <a:sym typeface="Helvetica Neue Medium"/>
              </a:rPr>
              <a:t>BRASIL</a:t>
            </a:r>
          </a:p>
        </p:txBody>
      </p:sp>
      <p:sp>
        <p:nvSpPr>
          <p:cNvPr id="5" name="TextBox 4">
            <a:extLst>
              <a:ext uri="{FF2B5EF4-FFF2-40B4-BE49-F238E27FC236}">
                <a16:creationId xmlns:a16="http://schemas.microsoft.com/office/drawing/2014/main" id="{7177216E-E44D-B46E-7710-D482FF7F5762}"/>
              </a:ext>
            </a:extLst>
          </p:cNvPr>
          <p:cNvSpPr txBox="1"/>
          <p:nvPr/>
        </p:nvSpPr>
        <p:spPr>
          <a:xfrm flipH="1">
            <a:off x="7505700" y="5310405"/>
            <a:ext cx="904695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 BLOQUEO A META</a:t>
            </a:r>
          </a:p>
        </p:txBody>
      </p:sp>
      <p:sp>
        <p:nvSpPr>
          <p:cNvPr id="6" name="TextBox 5">
            <a:extLst>
              <a:ext uri="{FF2B5EF4-FFF2-40B4-BE49-F238E27FC236}">
                <a16:creationId xmlns:a16="http://schemas.microsoft.com/office/drawing/2014/main" id="{7F86EB1A-1ED1-1A77-0340-DFCBE040FACE}"/>
              </a:ext>
            </a:extLst>
          </p:cNvPr>
          <p:cNvSpPr txBox="1"/>
          <p:nvPr/>
        </p:nvSpPr>
        <p:spPr>
          <a:xfrm>
            <a:off x="77205" y="7669450"/>
            <a:ext cx="373178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CO" sz="6600" b="1" dirty="0"/>
              <a:t>EEUU</a:t>
            </a:r>
            <a:endParaRPr kumimoji="0" lang="en-CO" sz="66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7" name="TextBox 6">
            <a:extLst>
              <a:ext uri="{FF2B5EF4-FFF2-40B4-BE49-F238E27FC236}">
                <a16:creationId xmlns:a16="http://schemas.microsoft.com/office/drawing/2014/main" id="{729EB1EE-D456-CC30-EA00-DEEED26A880D}"/>
              </a:ext>
            </a:extLst>
          </p:cNvPr>
          <p:cNvSpPr txBox="1"/>
          <p:nvPr/>
        </p:nvSpPr>
        <p:spPr>
          <a:xfrm>
            <a:off x="7734300" y="8084948"/>
            <a:ext cx="14773169" cy="42575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CO" sz="5400" b="1" i="0" u="none" strike="noStrike" cap="none" spc="0" normalizeH="0" baseline="0" dirty="0">
                <a:ln>
                  <a:noFill/>
                </a:ln>
                <a:solidFill>
                  <a:srgbClr val="000000"/>
                </a:solidFill>
                <a:effectLst/>
                <a:uFillTx/>
                <a:latin typeface="+mj-lt"/>
                <a:ea typeface="+mj-ea"/>
                <a:cs typeface="+mj-cs"/>
                <a:sym typeface="Helvetica Neue Medium"/>
              </a:rPr>
              <a:t>AVIACIÓN Y DEFENSA</a:t>
            </a:r>
          </a:p>
          <a:p>
            <a:pPr marR="0" algn="l" defTabSz="825500" rtl="0" fontAlgn="auto" latinLnBrk="0" hangingPunct="0">
              <a:lnSpc>
                <a:spcPct val="100000"/>
              </a:lnSpc>
              <a:spcBef>
                <a:spcPts val="0"/>
              </a:spcBef>
              <a:spcAft>
                <a:spcPts val="0"/>
              </a:spcAft>
              <a:buClrTx/>
              <a:buSzTx/>
              <a:tabLst/>
            </a:pPr>
            <a:r>
              <a:rPr lang="en-CO" sz="5400" b="1" dirty="0"/>
              <a:t>DECLARACIÓN DE DERECHOS EN IA</a:t>
            </a:r>
          </a:p>
          <a:p>
            <a:pPr marR="0" algn="l" defTabSz="825500" rtl="0" fontAlgn="auto" latinLnBrk="0" hangingPunct="0">
              <a:lnSpc>
                <a:spcPct val="100000"/>
              </a:lnSpc>
              <a:spcBef>
                <a:spcPts val="0"/>
              </a:spcBef>
              <a:spcAft>
                <a:spcPts val="0"/>
              </a:spcAft>
              <a:buClrTx/>
              <a:buSzTx/>
              <a:tabLst/>
            </a:pPr>
            <a:r>
              <a:rPr kumimoji="0" lang="en-CO" sz="5400" b="1" i="0" u="none" strike="noStrike" cap="none" spc="0" normalizeH="0" baseline="0" dirty="0">
                <a:ln>
                  <a:noFill/>
                </a:ln>
                <a:solidFill>
                  <a:srgbClr val="000000"/>
                </a:solidFill>
                <a:effectLst/>
                <a:uFillTx/>
                <a:latin typeface="+mj-lt"/>
                <a:ea typeface="+mj-ea"/>
                <a:cs typeface="+mj-cs"/>
                <a:sym typeface="Helvetica Neue Medium"/>
              </a:rPr>
              <a:t>DISCRIMINACION POR ALGORITMOS 2024</a:t>
            </a:r>
          </a:p>
          <a:p>
            <a:pPr marR="0" algn="l" defTabSz="825500" rtl="0" fontAlgn="auto" latinLnBrk="0" hangingPunct="0">
              <a:lnSpc>
                <a:spcPct val="100000"/>
              </a:lnSpc>
              <a:spcBef>
                <a:spcPts val="0"/>
              </a:spcBef>
              <a:spcAft>
                <a:spcPts val="0"/>
              </a:spcAft>
              <a:buClrTx/>
              <a:buSzTx/>
              <a:tabLst/>
            </a:pPr>
            <a:r>
              <a:rPr lang="en-CO" sz="5400" b="1" dirty="0"/>
              <a:t>ETIQUETA AUTOMÁTICA Y METADATA</a:t>
            </a:r>
          </a:p>
          <a:p>
            <a:pPr marR="0" algn="l" defTabSz="825500" rtl="0" fontAlgn="auto" latinLnBrk="0" hangingPunct="0">
              <a:lnSpc>
                <a:spcPct val="100000"/>
              </a:lnSpc>
              <a:spcBef>
                <a:spcPts val="0"/>
              </a:spcBef>
              <a:spcAft>
                <a:spcPts val="0"/>
              </a:spcAft>
              <a:buClrTx/>
              <a:buSzTx/>
              <a:tabLst/>
            </a:pPr>
            <a:r>
              <a:rPr kumimoji="0" lang="en-CO" sz="5400" b="1" i="0" u="none" strike="noStrike" cap="none" spc="0" normalizeH="0" baseline="0" dirty="0">
                <a:ln>
                  <a:noFill/>
                </a:ln>
                <a:solidFill>
                  <a:srgbClr val="000000"/>
                </a:solidFill>
                <a:effectLst/>
                <a:uFillTx/>
                <a:latin typeface="+mj-lt"/>
                <a:ea typeface="+mj-ea"/>
                <a:cs typeface="+mj-cs"/>
                <a:sym typeface="Helvetica Neue Medium"/>
              </a:rPr>
              <a:t>PROYECTO SB 1047</a:t>
            </a:r>
          </a:p>
        </p:txBody>
      </p:sp>
    </p:spTree>
    <p:extLst>
      <p:ext uri="{BB962C8B-B14F-4D97-AF65-F5344CB8AC3E}">
        <p14:creationId xmlns:p14="http://schemas.microsoft.com/office/powerpoint/2010/main" val="113442852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F5DA1-A3C9-3842-F0C9-D21A13A192BC}"/>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7E6239CC-280C-FA40-DD05-6961E04B0998}"/>
              </a:ext>
            </a:extLst>
          </p:cNvPr>
          <p:cNvSpPr txBox="1">
            <a:spLocks noGrp="1"/>
          </p:cNvSpPr>
          <p:nvPr>
            <p:ph type="ctrTitle"/>
          </p:nvPr>
        </p:nvSpPr>
        <p:spPr>
          <a:xfrm>
            <a:off x="1457960" y="-5633720"/>
            <a:ext cx="20828000" cy="4648200"/>
          </a:xfrm>
          <a:prstGeom prst="rect">
            <a:avLst/>
          </a:prstGeom>
        </p:spPr>
        <p:txBody>
          <a:bodyPr/>
          <a:lstStyle/>
          <a:p>
            <a:endParaRPr/>
          </a:p>
        </p:txBody>
      </p:sp>
      <p:sp>
        <p:nvSpPr>
          <p:cNvPr id="62" name="Cuerpo">
            <a:extLst>
              <a:ext uri="{FF2B5EF4-FFF2-40B4-BE49-F238E27FC236}">
                <a16:creationId xmlns:a16="http://schemas.microsoft.com/office/drawing/2014/main" id="{58B32A3E-1566-F5E6-F138-D05DC2693AE8}"/>
              </a:ext>
            </a:extLst>
          </p:cNvPr>
          <p:cNvSpPr txBox="1">
            <a:spLocks noGrp="1"/>
          </p:cNvSpPr>
          <p:nvPr>
            <p:ph type="subTitle" sz="quarter" idx="1"/>
          </p:nvPr>
        </p:nvSpPr>
        <p:spPr>
          <a:xfrm>
            <a:off x="-1468120" y="444500"/>
            <a:ext cx="20828000" cy="1587500"/>
          </a:xfrm>
          <a:prstGeom prst="rect">
            <a:avLst/>
          </a:prstGeom>
        </p:spPr>
        <p:txBody>
          <a:bodyPr>
            <a:normAutofit/>
          </a:bodyPr>
          <a:lstStyle/>
          <a:p>
            <a:r>
              <a:rPr lang="es-ES" sz="9600" b="1" dirty="0"/>
              <a:t>REGULACIÓN  </a:t>
            </a:r>
            <a:endParaRPr sz="9600" b="1" dirty="0"/>
          </a:p>
        </p:txBody>
      </p:sp>
      <p:sp>
        <p:nvSpPr>
          <p:cNvPr id="2" name="TextBox 1">
            <a:extLst>
              <a:ext uri="{FF2B5EF4-FFF2-40B4-BE49-F238E27FC236}">
                <a16:creationId xmlns:a16="http://schemas.microsoft.com/office/drawing/2014/main" id="{2A4C5171-CBED-5C8A-CD74-634DE22E445E}"/>
              </a:ext>
            </a:extLst>
          </p:cNvPr>
          <p:cNvSpPr txBox="1"/>
          <p:nvPr/>
        </p:nvSpPr>
        <p:spPr>
          <a:xfrm>
            <a:off x="8945880" y="3035470"/>
            <a:ext cx="13121639"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lang="en-CO" sz="6000" b="1" dirty="0"/>
              <a:t>AI ACT</a:t>
            </a:r>
            <a:r>
              <a:rPr kumimoji="0" lang="en-CO" sz="6000" b="1" i="0" u="none" strike="noStrike" cap="none" spc="0" normalizeH="0" baseline="0" dirty="0">
                <a:ln>
                  <a:noFill/>
                </a:ln>
                <a:solidFill>
                  <a:srgbClr val="000000"/>
                </a:solidFill>
                <a:effectLst/>
                <a:uFillTx/>
                <a:latin typeface="+mj-lt"/>
                <a:ea typeface="+mj-ea"/>
                <a:cs typeface="+mj-cs"/>
                <a:sym typeface="Helvetica Neue Medium"/>
              </a:rPr>
              <a:t>     AGOSTO-1-2024</a:t>
            </a:r>
          </a:p>
          <a:p>
            <a:pPr algn="l"/>
            <a:r>
              <a:rPr lang="en-US" sz="6000" b="1" dirty="0">
                <a:effectLst/>
                <a:latin typeface="Helvetica Neue" panose="02000503000000020004" pitchFamily="2" charset="0"/>
              </a:rPr>
              <a:t>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CO" sz="30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3" name="TextBox 2">
            <a:extLst>
              <a:ext uri="{FF2B5EF4-FFF2-40B4-BE49-F238E27FC236}">
                <a16:creationId xmlns:a16="http://schemas.microsoft.com/office/drawing/2014/main" id="{B6A3D50A-A610-BF89-CF81-A385459AE13A}"/>
              </a:ext>
            </a:extLst>
          </p:cNvPr>
          <p:cNvSpPr txBox="1"/>
          <p:nvPr/>
        </p:nvSpPr>
        <p:spPr>
          <a:xfrm>
            <a:off x="1943099" y="2922170"/>
            <a:ext cx="558344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6600" b="1" i="0" u="none" strike="noStrike" cap="none" spc="0" normalizeH="0" baseline="0" dirty="0">
                <a:ln>
                  <a:noFill/>
                </a:ln>
                <a:solidFill>
                  <a:srgbClr val="000000"/>
                </a:solidFill>
                <a:effectLst/>
                <a:uFillTx/>
                <a:latin typeface="+mj-lt"/>
                <a:ea typeface="+mj-ea"/>
                <a:cs typeface="+mj-cs"/>
                <a:sym typeface="Helvetica Neue Medium"/>
              </a:rPr>
              <a:t>EUROPA</a:t>
            </a:r>
          </a:p>
        </p:txBody>
      </p:sp>
      <p:sp>
        <p:nvSpPr>
          <p:cNvPr id="5" name="TextBox 4">
            <a:extLst>
              <a:ext uri="{FF2B5EF4-FFF2-40B4-BE49-F238E27FC236}">
                <a16:creationId xmlns:a16="http://schemas.microsoft.com/office/drawing/2014/main" id="{B8440E54-4F29-BB88-4B4B-4A9DFEBFEEBE}"/>
              </a:ext>
            </a:extLst>
          </p:cNvPr>
          <p:cNvSpPr txBox="1"/>
          <p:nvPr/>
        </p:nvSpPr>
        <p:spPr>
          <a:xfrm flipH="1">
            <a:off x="7505700" y="5310405"/>
            <a:ext cx="9046952"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825500" rtl="0" fontAlgn="auto" latinLnBrk="0" hangingPunct="0">
              <a:lnSpc>
                <a:spcPct val="100000"/>
              </a:lnSpc>
              <a:spcBef>
                <a:spcPts val="0"/>
              </a:spcBef>
              <a:spcAft>
                <a:spcPts val="0"/>
              </a:spcAft>
              <a:buClrTx/>
              <a:buSzTx/>
              <a:tabLst/>
            </a:pPr>
            <a:r>
              <a:rPr kumimoji="0" lang="en-CO" sz="6000" b="1" i="0" u="none" strike="noStrike" cap="none" spc="0" normalizeH="0" baseline="0" dirty="0">
                <a:ln>
                  <a:noFill/>
                </a:ln>
                <a:solidFill>
                  <a:srgbClr val="000000"/>
                </a:solidFill>
                <a:effectLst/>
                <a:uFillTx/>
                <a:latin typeface="+mj-lt"/>
                <a:ea typeface="+mj-ea"/>
                <a:cs typeface="+mj-cs"/>
                <a:sym typeface="Helvetica Neue Medium"/>
              </a:rPr>
              <a:t> </a:t>
            </a:r>
          </a:p>
        </p:txBody>
      </p:sp>
      <p:sp>
        <p:nvSpPr>
          <p:cNvPr id="8" name="TextBox 7">
            <a:extLst>
              <a:ext uri="{FF2B5EF4-FFF2-40B4-BE49-F238E27FC236}">
                <a16:creationId xmlns:a16="http://schemas.microsoft.com/office/drawing/2014/main" id="{9646C459-55A0-6A94-0551-7084F12662C3}"/>
              </a:ext>
            </a:extLst>
          </p:cNvPr>
          <p:cNvSpPr txBox="1"/>
          <p:nvPr/>
        </p:nvSpPr>
        <p:spPr>
          <a:xfrm>
            <a:off x="1943099" y="5398942"/>
            <a:ext cx="6831530"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RIESGO INACEPTABLE</a:t>
            </a:r>
          </a:p>
        </p:txBody>
      </p:sp>
      <p:sp>
        <p:nvSpPr>
          <p:cNvPr id="9" name="TextBox 8">
            <a:extLst>
              <a:ext uri="{FF2B5EF4-FFF2-40B4-BE49-F238E27FC236}">
                <a16:creationId xmlns:a16="http://schemas.microsoft.com/office/drawing/2014/main" id="{1C46F13E-0420-6ADF-30BB-93522BC8ABFF}"/>
              </a:ext>
            </a:extLst>
          </p:cNvPr>
          <p:cNvSpPr txBox="1"/>
          <p:nvPr/>
        </p:nvSpPr>
        <p:spPr>
          <a:xfrm>
            <a:off x="13446293" y="5501506"/>
            <a:ext cx="5245768"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ALTO RIESGO</a:t>
            </a:r>
          </a:p>
        </p:txBody>
      </p:sp>
      <p:sp>
        <p:nvSpPr>
          <p:cNvPr id="10" name="TextBox 9">
            <a:extLst>
              <a:ext uri="{FF2B5EF4-FFF2-40B4-BE49-F238E27FC236}">
                <a16:creationId xmlns:a16="http://schemas.microsoft.com/office/drawing/2014/main" id="{55E84623-8BDC-15C3-6468-D1C05C52D702}"/>
              </a:ext>
            </a:extLst>
          </p:cNvPr>
          <p:cNvSpPr txBox="1"/>
          <p:nvPr/>
        </p:nvSpPr>
        <p:spPr>
          <a:xfrm>
            <a:off x="1943099" y="7319278"/>
            <a:ext cx="8641877"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MANIPULACIÓN COGNITIVA</a:t>
            </a:r>
          </a:p>
          <a:p>
            <a:pPr marL="0" marR="0" indent="0" algn="l" defTabSz="825500" rtl="0" fontAlgn="auto" latinLnBrk="0" hangingPunct="0">
              <a:lnSpc>
                <a:spcPct val="100000"/>
              </a:lnSpc>
              <a:spcBef>
                <a:spcPts val="0"/>
              </a:spcBef>
              <a:spcAft>
                <a:spcPts val="0"/>
              </a:spcAft>
              <a:buClrTx/>
              <a:buSzTx/>
              <a:buFontTx/>
              <a:buNone/>
              <a:tabLst/>
            </a:pPr>
            <a:r>
              <a:rPr lang="en-CO" sz="4400" b="1" dirty="0"/>
              <a:t>PUNTUACIÓN SOCIAL</a:t>
            </a:r>
          </a:p>
          <a:p>
            <a:pPr marL="0" marR="0" indent="0" algn="l"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IDENTIFICACIÓN BIOMÉTRICA</a:t>
            </a:r>
          </a:p>
          <a:p>
            <a:pPr marL="0" marR="0" indent="0" algn="l" defTabSz="825500" rtl="0" fontAlgn="auto" latinLnBrk="0" hangingPunct="0">
              <a:lnSpc>
                <a:spcPct val="100000"/>
              </a:lnSpc>
              <a:spcBef>
                <a:spcPts val="0"/>
              </a:spcBef>
              <a:spcAft>
                <a:spcPts val="0"/>
              </a:spcAft>
              <a:buClrTx/>
              <a:buSzTx/>
              <a:buFontTx/>
              <a:buNone/>
              <a:tabLst/>
            </a:pPr>
            <a:endParaRPr kumimoji="0" lang="en-CO" sz="4400" b="1"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11" name="TextBox 10">
            <a:extLst>
              <a:ext uri="{FF2B5EF4-FFF2-40B4-BE49-F238E27FC236}">
                <a16:creationId xmlns:a16="http://schemas.microsoft.com/office/drawing/2014/main" id="{FDCF8D71-62D6-85AD-2797-FAD1C3AB3FB9}"/>
              </a:ext>
            </a:extLst>
          </p:cNvPr>
          <p:cNvSpPr txBox="1"/>
          <p:nvPr/>
        </p:nvSpPr>
        <p:spPr>
          <a:xfrm>
            <a:off x="12825663" y="7184727"/>
            <a:ext cx="11732797" cy="755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BIOMETRÍA EXCEPCIONAL</a:t>
            </a:r>
          </a:p>
          <a:p>
            <a:pPr marL="0" marR="0" indent="0" algn="l" defTabSz="825500" rtl="0" fontAlgn="auto" latinLnBrk="0" hangingPunct="0">
              <a:lnSpc>
                <a:spcPct val="100000"/>
              </a:lnSpc>
              <a:spcBef>
                <a:spcPts val="0"/>
              </a:spcBef>
              <a:spcAft>
                <a:spcPts val="0"/>
              </a:spcAft>
              <a:buClrTx/>
              <a:buSzTx/>
              <a:buFontTx/>
              <a:buNone/>
              <a:tabLst/>
            </a:pPr>
            <a:r>
              <a:rPr kumimoji="0" lang="en-CO" sz="4400" b="1" i="0" u="none" strike="noStrike" cap="none" spc="0" normalizeH="0" baseline="0" dirty="0">
                <a:ln>
                  <a:noFill/>
                </a:ln>
                <a:solidFill>
                  <a:srgbClr val="000000"/>
                </a:solidFill>
                <a:effectLst/>
                <a:uFillTx/>
                <a:latin typeface="+mj-lt"/>
                <a:ea typeface="+mj-ea"/>
                <a:cs typeface="+mj-cs"/>
                <a:sym typeface="Helvetica Neue Medium"/>
              </a:rPr>
              <a:t>INFRAESTRUCTURA CRÍTICA</a:t>
            </a:r>
          </a:p>
          <a:p>
            <a:pPr marL="0" marR="0" indent="0" algn="l" defTabSz="825500" rtl="0" fontAlgn="auto" latinLnBrk="0" hangingPunct="0">
              <a:lnSpc>
                <a:spcPct val="100000"/>
              </a:lnSpc>
              <a:spcBef>
                <a:spcPts val="0"/>
              </a:spcBef>
              <a:spcAft>
                <a:spcPts val="0"/>
              </a:spcAft>
              <a:buClrTx/>
              <a:buSzTx/>
              <a:buFontTx/>
              <a:buNone/>
              <a:tabLst/>
            </a:pPr>
            <a:r>
              <a:rPr lang="en-CO" sz="4400" b="1" dirty="0"/>
              <a:t>EDUCACIÓN Y FORMACIÓN</a:t>
            </a:r>
          </a:p>
          <a:p>
            <a:pPr marL="0" marR="0" indent="0" algn="l" defTabSz="825500" rtl="0" fontAlgn="auto" latinLnBrk="0" hangingPunct="0">
              <a:lnSpc>
                <a:spcPct val="100000"/>
              </a:lnSpc>
              <a:spcBef>
                <a:spcPts val="0"/>
              </a:spcBef>
              <a:spcAft>
                <a:spcPts val="0"/>
              </a:spcAft>
              <a:buClrTx/>
              <a:buSzTx/>
              <a:buFontTx/>
              <a:buNone/>
              <a:tabLst/>
            </a:pPr>
            <a:r>
              <a:rPr lang="en-CO" sz="4400" b="1" dirty="0"/>
              <a:t>EMPLEO Y GESTIÓN LABORAL</a:t>
            </a:r>
          </a:p>
          <a:p>
            <a:pPr marL="0" marR="0" indent="0" algn="l" defTabSz="825500" rtl="0" fontAlgn="auto" latinLnBrk="0" hangingPunct="0">
              <a:lnSpc>
                <a:spcPct val="100000"/>
              </a:lnSpc>
              <a:spcBef>
                <a:spcPts val="0"/>
              </a:spcBef>
              <a:spcAft>
                <a:spcPts val="0"/>
              </a:spcAft>
              <a:buClrTx/>
              <a:buSzTx/>
              <a:buFontTx/>
              <a:buNone/>
              <a:tabLst/>
            </a:pPr>
            <a:r>
              <a:rPr lang="en-CO" sz="4400" b="1" dirty="0"/>
              <a:t>SERVICIOS ESENCIALES</a:t>
            </a:r>
          </a:p>
          <a:p>
            <a:pPr marL="0" marR="0" indent="0" algn="l" defTabSz="825500" rtl="0" fontAlgn="auto" latinLnBrk="0" hangingPunct="0">
              <a:lnSpc>
                <a:spcPct val="100000"/>
              </a:lnSpc>
              <a:spcBef>
                <a:spcPts val="0"/>
              </a:spcBef>
              <a:spcAft>
                <a:spcPts val="0"/>
              </a:spcAft>
              <a:buClrTx/>
              <a:buSzTx/>
              <a:buFontTx/>
              <a:buNone/>
              <a:tabLst/>
            </a:pPr>
            <a:r>
              <a:rPr lang="en-CO" sz="4400" b="1" dirty="0"/>
              <a:t>APLICACIÓN DE LA LEY</a:t>
            </a:r>
          </a:p>
          <a:p>
            <a:pPr marL="0" marR="0" indent="0" algn="l" defTabSz="825500" rtl="0" fontAlgn="auto" latinLnBrk="0" hangingPunct="0">
              <a:lnSpc>
                <a:spcPct val="100000"/>
              </a:lnSpc>
              <a:spcBef>
                <a:spcPts val="0"/>
              </a:spcBef>
              <a:spcAft>
                <a:spcPts val="0"/>
              </a:spcAft>
              <a:buClrTx/>
              <a:buSzTx/>
              <a:buFontTx/>
              <a:buNone/>
              <a:tabLst/>
            </a:pPr>
            <a:r>
              <a:rPr lang="en-CO" sz="4400" b="1" dirty="0"/>
              <a:t>MIGRACIÓN Y CONTROL FRONTERIZO</a:t>
            </a:r>
          </a:p>
          <a:p>
            <a:pPr marL="0" marR="0" indent="0" algn="l" defTabSz="825500" rtl="0" fontAlgn="auto" latinLnBrk="0" hangingPunct="0">
              <a:lnSpc>
                <a:spcPct val="100000"/>
              </a:lnSpc>
              <a:spcBef>
                <a:spcPts val="0"/>
              </a:spcBef>
              <a:spcAft>
                <a:spcPts val="0"/>
              </a:spcAft>
              <a:buClrTx/>
              <a:buSzTx/>
              <a:buFontTx/>
              <a:buNone/>
              <a:tabLst/>
            </a:pPr>
            <a:r>
              <a:rPr lang="en-CO" sz="4400" b="1" dirty="0"/>
              <a:t>JUSTICIA Y PROCESOS DEMOCRÁTICOS</a:t>
            </a:r>
          </a:p>
          <a:p>
            <a:pPr marL="0" marR="0" indent="0" algn="l" defTabSz="825500" rtl="0" fontAlgn="auto" latinLnBrk="0" hangingPunct="0">
              <a:lnSpc>
                <a:spcPct val="100000"/>
              </a:lnSpc>
              <a:spcBef>
                <a:spcPts val="0"/>
              </a:spcBef>
              <a:spcAft>
                <a:spcPts val="0"/>
              </a:spcAft>
              <a:buClrTx/>
              <a:buSzTx/>
              <a:buFontTx/>
              <a:buNone/>
              <a:tabLst/>
            </a:pPr>
            <a:endParaRPr kumimoji="0" lang="en-CO" sz="4400" b="1" i="0" u="none" strike="noStrike" cap="none" spc="0" normalizeH="0" baseline="0" dirty="0">
              <a:ln>
                <a:noFill/>
              </a:ln>
              <a:solidFill>
                <a:srgbClr val="000000"/>
              </a:solidFill>
              <a:effectLst/>
              <a:uFillTx/>
              <a:latin typeface="+mj-lt"/>
              <a:ea typeface="+mj-ea"/>
              <a:cs typeface="+mj-cs"/>
              <a:sym typeface="Helvetica Neue Medium"/>
            </a:endParaRPr>
          </a:p>
          <a:p>
            <a:pPr marL="0" marR="0" indent="0" algn="l" defTabSz="825500" rtl="0" fontAlgn="auto" latinLnBrk="0" hangingPunct="0">
              <a:lnSpc>
                <a:spcPct val="100000"/>
              </a:lnSpc>
              <a:spcBef>
                <a:spcPts val="0"/>
              </a:spcBef>
              <a:spcAft>
                <a:spcPts val="0"/>
              </a:spcAft>
              <a:buClrTx/>
              <a:buSzTx/>
              <a:buFontTx/>
              <a:buNone/>
              <a:tabLst/>
            </a:pPr>
            <a:endParaRPr kumimoji="0" lang="en-CO" sz="4400" b="1" i="0" u="none" strike="noStrike" cap="none" spc="0" normalizeH="0" baseline="0" dirty="0">
              <a:ln>
                <a:noFill/>
              </a:ln>
              <a:solidFill>
                <a:srgbClr val="000000"/>
              </a:solidFill>
              <a:effectLst/>
              <a:uFillTx/>
              <a:latin typeface="+mj-lt"/>
              <a:ea typeface="+mj-ea"/>
              <a:cs typeface="+mj-cs"/>
              <a:sym typeface="Helvetica Neue Medium"/>
            </a:endParaRPr>
          </a:p>
          <a:p>
            <a:pPr marL="0" marR="0" indent="0" algn="l" defTabSz="825500" rtl="0" fontAlgn="auto" latinLnBrk="0" hangingPunct="0">
              <a:lnSpc>
                <a:spcPct val="100000"/>
              </a:lnSpc>
              <a:spcBef>
                <a:spcPts val="0"/>
              </a:spcBef>
              <a:spcAft>
                <a:spcPts val="0"/>
              </a:spcAft>
              <a:buClrTx/>
              <a:buSzTx/>
              <a:buFontTx/>
              <a:buNone/>
              <a:tabLst/>
            </a:pPr>
            <a:endParaRPr kumimoji="0" lang="en-CO" sz="4400" b="1"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109860797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BA207-94BA-AC2D-C00A-C71D76C84BD8}"/>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28E0113E-11D1-0818-6586-AAC322B4B2FD}"/>
              </a:ext>
            </a:extLst>
          </p:cNvPr>
          <p:cNvSpPr txBox="1">
            <a:spLocks noGrp="1"/>
          </p:cNvSpPr>
          <p:nvPr>
            <p:ph type="ctrTitle"/>
          </p:nvPr>
        </p:nvSpPr>
        <p:spPr>
          <a:xfrm>
            <a:off x="1441116" y="-6790824"/>
            <a:ext cx="20828000" cy="4648200"/>
          </a:xfrm>
          <a:prstGeom prst="rect">
            <a:avLst/>
          </a:prstGeom>
        </p:spPr>
        <p:txBody>
          <a:bodyPr/>
          <a:lstStyle/>
          <a:p>
            <a:endParaRPr/>
          </a:p>
        </p:txBody>
      </p:sp>
      <p:sp>
        <p:nvSpPr>
          <p:cNvPr id="62" name="Cuerpo">
            <a:extLst>
              <a:ext uri="{FF2B5EF4-FFF2-40B4-BE49-F238E27FC236}">
                <a16:creationId xmlns:a16="http://schemas.microsoft.com/office/drawing/2014/main" id="{A6418659-0FB6-DE2A-23C7-C4D3E095BEC1}"/>
              </a:ext>
            </a:extLst>
          </p:cNvPr>
          <p:cNvSpPr txBox="1">
            <a:spLocks noGrp="1"/>
          </p:cNvSpPr>
          <p:nvPr>
            <p:ph type="subTitle" sz="quarter" idx="1"/>
          </p:nvPr>
        </p:nvSpPr>
        <p:spPr>
          <a:xfrm>
            <a:off x="286084" y="-2840121"/>
            <a:ext cx="20828000" cy="1587500"/>
          </a:xfrm>
          <a:prstGeom prst="rect">
            <a:avLst/>
          </a:prstGeom>
        </p:spPr>
        <p:txBody>
          <a:bodyPr/>
          <a:lstStyle/>
          <a:p>
            <a:endParaRPr dirty="0"/>
          </a:p>
        </p:txBody>
      </p:sp>
      <p:pic>
        <p:nvPicPr>
          <p:cNvPr id="4" name="Picture 3" descr="Two young men looking at each other&#10;&#10;Description automatically generated">
            <a:extLst>
              <a:ext uri="{FF2B5EF4-FFF2-40B4-BE49-F238E27FC236}">
                <a16:creationId xmlns:a16="http://schemas.microsoft.com/office/drawing/2014/main" id="{F4156F4A-31E4-7FC6-2D08-CD7AD3502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58" y="3815379"/>
            <a:ext cx="13791738" cy="7733685"/>
          </a:xfrm>
          <a:prstGeom prst="rect">
            <a:avLst/>
          </a:prstGeom>
        </p:spPr>
      </p:pic>
      <p:sp>
        <p:nvSpPr>
          <p:cNvPr id="7" name="TextBox 6">
            <a:extLst>
              <a:ext uri="{FF2B5EF4-FFF2-40B4-BE49-F238E27FC236}">
                <a16:creationId xmlns:a16="http://schemas.microsoft.com/office/drawing/2014/main" id="{4CBB82A9-9AE4-BA89-B862-88A64A23ACE5}"/>
              </a:ext>
            </a:extLst>
          </p:cNvPr>
          <p:cNvSpPr txBox="1"/>
          <p:nvPr/>
        </p:nvSpPr>
        <p:spPr>
          <a:xfrm>
            <a:off x="3464458" y="368553"/>
            <a:ext cx="1107033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9600" b="0" i="0" u="none" strike="noStrike" cap="none" spc="0" normalizeH="0" baseline="0" dirty="0">
                <a:ln>
                  <a:noFill/>
                </a:ln>
                <a:solidFill>
                  <a:srgbClr val="000000"/>
                </a:solidFill>
                <a:effectLst/>
                <a:uFillTx/>
                <a:latin typeface="+mj-lt"/>
                <a:ea typeface="+mj-ea"/>
                <a:cs typeface="+mj-cs"/>
                <a:sym typeface="Helvetica Neue Medium"/>
              </a:rPr>
              <a:t>DOPPLEGÄNGERS</a:t>
            </a:r>
          </a:p>
        </p:txBody>
      </p:sp>
    </p:spTree>
    <p:extLst>
      <p:ext uri="{BB962C8B-B14F-4D97-AF65-F5344CB8AC3E}">
        <p14:creationId xmlns:p14="http://schemas.microsoft.com/office/powerpoint/2010/main" val="72581893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FF528-51AA-54F7-8F4B-BA90747B1752}"/>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E1A5A6ED-26FC-5FE7-3D99-F913FE589321}"/>
              </a:ext>
            </a:extLst>
          </p:cNvPr>
          <p:cNvSpPr txBox="1">
            <a:spLocks noGrp="1"/>
          </p:cNvSpPr>
          <p:nvPr>
            <p:ph type="ctrTitle"/>
          </p:nvPr>
        </p:nvSpPr>
        <p:spPr>
          <a:xfrm>
            <a:off x="467832" y="425301"/>
            <a:ext cx="16524177" cy="1822007"/>
          </a:xfrm>
          <a:prstGeom prst="rect">
            <a:avLst/>
          </a:prstGeom>
        </p:spPr>
        <p:txBody>
          <a:bodyPr/>
          <a:lstStyle/>
          <a:p>
            <a:r>
              <a:rPr lang="en-CO" dirty="0"/>
              <a:t>ÉTICA Y CIENCIA</a:t>
            </a:r>
            <a:endParaRPr dirty="0"/>
          </a:p>
        </p:txBody>
      </p:sp>
      <p:sp>
        <p:nvSpPr>
          <p:cNvPr id="62" name="Cuerpo">
            <a:extLst>
              <a:ext uri="{FF2B5EF4-FFF2-40B4-BE49-F238E27FC236}">
                <a16:creationId xmlns:a16="http://schemas.microsoft.com/office/drawing/2014/main" id="{5D373EC7-ED0A-595B-7FF6-A86AEFC7FB91}"/>
              </a:ext>
            </a:extLst>
          </p:cNvPr>
          <p:cNvSpPr txBox="1">
            <a:spLocks noGrp="1"/>
          </p:cNvSpPr>
          <p:nvPr>
            <p:ph type="subTitle" sz="quarter" idx="1"/>
          </p:nvPr>
        </p:nvSpPr>
        <p:spPr>
          <a:xfrm>
            <a:off x="5638800" y="3528114"/>
            <a:ext cx="14390914" cy="7879405"/>
          </a:xfrm>
          <a:prstGeom prst="rect">
            <a:avLst/>
          </a:prstGeom>
        </p:spPr>
        <p:txBody>
          <a:bodyPr>
            <a:normAutofit lnSpcReduction="10000"/>
          </a:bodyPr>
          <a:lstStyle/>
          <a:p>
            <a:pPr algn="l"/>
            <a:endParaRPr lang="es-ES" sz="4000" dirty="0"/>
          </a:p>
          <a:p>
            <a:pPr algn="l"/>
            <a:r>
              <a:rPr kumimoji="0" lang="en-CO" sz="8800" b="1" i="0" u="none" strike="noStrike" cap="none" spc="0" normalizeH="0" baseline="0" dirty="0">
                <a:ln>
                  <a:noFill/>
                </a:ln>
                <a:solidFill>
                  <a:srgbClr val="000000"/>
                </a:solidFill>
                <a:effectLst/>
                <a:uFillTx/>
                <a:latin typeface="+mj-lt"/>
                <a:ea typeface="+mj-ea"/>
                <a:cs typeface="+mj-cs"/>
                <a:sym typeface="Helvetica Neue Medium"/>
              </a:rPr>
              <a:t>     NUEVA ÉTICA ?</a:t>
            </a:r>
          </a:p>
          <a:p>
            <a:pPr algn="l"/>
            <a:endParaRPr lang="es-ES" sz="4000" b="1" dirty="0"/>
          </a:p>
          <a:p>
            <a:pPr algn="l"/>
            <a:endParaRPr lang="es-ES" sz="4000" b="1" dirty="0"/>
          </a:p>
          <a:p>
            <a:pPr marL="685800" indent="-685800" algn="l">
              <a:lnSpc>
                <a:spcPct val="200000"/>
              </a:lnSpc>
              <a:buFont typeface="Arial" panose="020B0604020202020204" pitchFamily="34" charset="0"/>
              <a:buChar char="•"/>
            </a:pPr>
            <a:r>
              <a:rPr lang="en-CO" b="1" dirty="0"/>
              <a:t>MEDICINA SERÁ ÉTICA</a:t>
            </a:r>
          </a:p>
          <a:p>
            <a:pPr marL="685800" indent="-685800" algn="l">
              <a:lnSpc>
                <a:spcPct val="200000"/>
              </a:lnSpc>
              <a:buFont typeface="Arial" panose="020B0604020202020204" pitchFamily="34" charset="0"/>
              <a:buChar char="•"/>
            </a:pPr>
            <a:r>
              <a:rPr lang="en-CO" b="1" dirty="0"/>
              <a:t>ENFOQUE MULTIDISCIPLINARIO</a:t>
            </a:r>
          </a:p>
          <a:p>
            <a:pPr marL="685800" indent="-685800" algn="l">
              <a:lnSpc>
                <a:spcPct val="200000"/>
              </a:lnSpc>
              <a:buFont typeface="Arial" panose="020B0604020202020204" pitchFamily="34" charset="0"/>
              <a:buChar char="•"/>
            </a:pPr>
            <a:r>
              <a:rPr lang="en-CO" b="1" dirty="0"/>
              <a:t>APLICACIONES PRÁCTICAS</a:t>
            </a:r>
            <a:r>
              <a:rPr lang="en-CO" sz="4800" b="1" dirty="0"/>
              <a:t> </a:t>
            </a:r>
          </a:p>
          <a:p>
            <a:pPr algn="l"/>
            <a:endParaRPr lang="es-ES" sz="4000" dirty="0"/>
          </a:p>
        </p:txBody>
      </p:sp>
      <p:sp>
        <p:nvSpPr>
          <p:cNvPr id="2" name="TextBox 1">
            <a:extLst>
              <a:ext uri="{FF2B5EF4-FFF2-40B4-BE49-F238E27FC236}">
                <a16:creationId xmlns:a16="http://schemas.microsoft.com/office/drawing/2014/main" id="{8D971D40-F776-7BE0-4D3E-0B2916780301}"/>
              </a:ext>
            </a:extLst>
          </p:cNvPr>
          <p:cNvSpPr txBox="1"/>
          <p:nvPr/>
        </p:nvSpPr>
        <p:spPr>
          <a:xfrm>
            <a:off x="8360576" y="-1133364"/>
            <a:ext cx="9666283" cy="13029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endParaRPr lang="en-CO" sz="4800" dirty="0"/>
          </a:p>
          <a:p>
            <a:pPr marL="0" marR="0" indent="0" algn="ctr" defTabSz="825500" rtl="0" fontAlgn="auto" latinLnBrk="0" hangingPunct="0">
              <a:lnSpc>
                <a:spcPct val="100000"/>
              </a:lnSpc>
              <a:spcBef>
                <a:spcPts val="0"/>
              </a:spcBef>
              <a:spcAft>
                <a:spcPts val="0"/>
              </a:spcAft>
              <a:buClrTx/>
              <a:buSzTx/>
              <a:buFontTx/>
              <a:buNone/>
              <a:tabLst/>
            </a:pPr>
            <a:endParaRPr kumimoji="0" lang="en-CO" sz="3000" b="0"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26027334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1A6EF-EFA6-CD07-EE65-4531250B1041}"/>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4842C34D-0310-4F52-49B9-4084DC049FF2}"/>
              </a:ext>
            </a:extLst>
          </p:cNvPr>
          <p:cNvSpPr txBox="1">
            <a:spLocks noGrp="1"/>
          </p:cNvSpPr>
          <p:nvPr>
            <p:ph type="ctrTitle"/>
          </p:nvPr>
        </p:nvSpPr>
        <p:spPr>
          <a:xfrm>
            <a:off x="1441116" y="-6790824"/>
            <a:ext cx="20828000" cy="4648200"/>
          </a:xfrm>
          <a:prstGeom prst="rect">
            <a:avLst/>
          </a:prstGeom>
        </p:spPr>
        <p:txBody>
          <a:bodyPr/>
          <a:lstStyle/>
          <a:p>
            <a:endParaRPr/>
          </a:p>
        </p:txBody>
      </p:sp>
      <p:sp>
        <p:nvSpPr>
          <p:cNvPr id="62" name="Cuerpo">
            <a:extLst>
              <a:ext uri="{FF2B5EF4-FFF2-40B4-BE49-F238E27FC236}">
                <a16:creationId xmlns:a16="http://schemas.microsoft.com/office/drawing/2014/main" id="{6AAC5C46-BE4A-4D9E-D957-1C6D1E1A6AA2}"/>
              </a:ext>
            </a:extLst>
          </p:cNvPr>
          <p:cNvSpPr txBox="1">
            <a:spLocks noGrp="1"/>
          </p:cNvSpPr>
          <p:nvPr>
            <p:ph type="subTitle" sz="quarter" idx="1"/>
          </p:nvPr>
        </p:nvSpPr>
        <p:spPr>
          <a:xfrm>
            <a:off x="286084" y="-2840121"/>
            <a:ext cx="20828000" cy="1587500"/>
          </a:xfrm>
          <a:prstGeom prst="rect">
            <a:avLst/>
          </a:prstGeom>
        </p:spPr>
        <p:txBody>
          <a:bodyPr/>
          <a:lstStyle/>
          <a:p>
            <a:endParaRPr dirty="0"/>
          </a:p>
        </p:txBody>
      </p:sp>
      <p:pic>
        <p:nvPicPr>
          <p:cNvPr id="4" name="Picture 3" descr="Two young men looking at each other&#10;&#10;Description automatically generated">
            <a:extLst>
              <a:ext uri="{FF2B5EF4-FFF2-40B4-BE49-F238E27FC236}">
                <a16:creationId xmlns:a16="http://schemas.microsoft.com/office/drawing/2014/main" id="{95B63D98-BF30-8447-FFC8-BA1F7A3F4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58" y="3815379"/>
            <a:ext cx="13791738" cy="7733685"/>
          </a:xfrm>
          <a:prstGeom prst="rect">
            <a:avLst/>
          </a:prstGeom>
        </p:spPr>
      </p:pic>
      <p:pic>
        <p:nvPicPr>
          <p:cNvPr id="6" name="Picture 5" descr="A close up of a dna&#10;&#10;Description automatically generated">
            <a:extLst>
              <a:ext uri="{FF2B5EF4-FFF2-40B4-BE49-F238E27FC236}">
                <a16:creationId xmlns:a16="http://schemas.microsoft.com/office/drawing/2014/main" id="{9752AA64-D919-5F2E-92DB-0FF2501B2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5067798" y="5085772"/>
            <a:ext cx="9621479" cy="5192901"/>
          </a:xfrm>
          <a:prstGeom prst="rect">
            <a:avLst/>
          </a:prstGeom>
        </p:spPr>
      </p:pic>
      <p:sp>
        <p:nvSpPr>
          <p:cNvPr id="7" name="TextBox 6">
            <a:extLst>
              <a:ext uri="{FF2B5EF4-FFF2-40B4-BE49-F238E27FC236}">
                <a16:creationId xmlns:a16="http://schemas.microsoft.com/office/drawing/2014/main" id="{B9CEBA36-DD69-56F1-3DC3-39F730D9C681}"/>
              </a:ext>
            </a:extLst>
          </p:cNvPr>
          <p:cNvSpPr txBox="1"/>
          <p:nvPr/>
        </p:nvSpPr>
        <p:spPr>
          <a:xfrm>
            <a:off x="3464458" y="368553"/>
            <a:ext cx="1107033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9600" b="0" i="0" u="none" strike="noStrike" cap="none" spc="0" normalizeH="0" baseline="0" dirty="0">
                <a:ln>
                  <a:noFill/>
                </a:ln>
                <a:solidFill>
                  <a:srgbClr val="000000"/>
                </a:solidFill>
                <a:effectLst/>
                <a:uFillTx/>
                <a:latin typeface="+mj-lt"/>
                <a:ea typeface="+mj-ea"/>
                <a:cs typeface="+mj-cs"/>
                <a:sym typeface="Helvetica Neue Medium"/>
              </a:rPr>
              <a:t>DOPPLEGÄNGERS</a:t>
            </a:r>
          </a:p>
        </p:txBody>
      </p:sp>
    </p:spTree>
    <p:extLst>
      <p:ext uri="{BB962C8B-B14F-4D97-AF65-F5344CB8AC3E}">
        <p14:creationId xmlns:p14="http://schemas.microsoft.com/office/powerpoint/2010/main" val="126946065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4384000" cy="13705619"/>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E2EB3-0031-00D6-8C94-307ABFC74E72}"/>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41E33D03-A684-7300-B661-F7A2D6F3F7E3}"/>
              </a:ext>
            </a:extLst>
          </p:cNvPr>
          <p:cNvSpPr txBox="1">
            <a:spLocks noGrp="1"/>
          </p:cNvSpPr>
          <p:nvPr>
            <p:ph type="ctrTitle"/>
          </p:nvPr>
        </p:nvSpPr>
        <p:spPr>
          <a:xfrm>
            <a:off x="877981" y="-6764836"/>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AE442297-9C8B-7EC3-3C13-F075A0603274}"/>
              </a:ext>
            </a:extLst>
          </p:cNvPr>
          <p:cNvSpPr txBox="1">
            <a:spLocks noGrp="1"/>
          </p:cNvSpPr>
          <p:nvPr>
            <p:ph type="subTitle" sz="quarter" idx="1"/>
          </p:nvPr>
        </p:nvSpPr>
        <p:spPr>
          <a:xfrm>
            <a:off x="1081314" y="-1554684"/>
            <a:ext cx="20828000" cy="1587500"/>
          </a:xfrm>
          <a:prstGeom prst="rect">
            <a:avLst/>
          </a:prstGeom>
        </p:spPr>
        <p:txBody>
          <a:bodyPr/>
          <a:lstStyle/>
          <a:p>
            <a:endParaRPr dirty="0"/>
          </a:p>
        </p:txBody>
      </p:sp>
      <p:pic>
        <p:nvPicPr>
          <p:cNvPr id="2" name="Picture 1">
            <a:extLst>
              <a:ext uri="{FF2B5EF4-FFF2-40B4-BE49-F238E27FC236}">
                <a16:creationId xmlns:a16="http://schemas.microsoft.com/office/drawing/2014/main" id="{88236F92-0F77-BB41-5029-0C14FB850DCE}"/>
              </a:ext>
            </a:extLst>
          </p:cNvPr>
          <p:cNvPicPr>
            <a:picLocks noChangeAspect="1"/>
          </p:cNvPicPr>
          <p:nvPr/>
        </p:nvPicPr>
        <p:blipFill>
          <a:blip r:embed="rId3"/>
          <a:stretch>
            <a:fillRect/>
          </a:stretch>
        </p:blipFill>
        <p:spPr>
          <a:xfrm>
            <a:off x="13572762" y="3004546"/>
            <a:ext cx="10070345" cy="9096663"/>
          </a:xfrm>
          <a:prstGeom prst="rect">
            <a:avLst/>
          </a:prstGeom>
        </p:spPr>
      </p:pic>
      <p:pic>
        <p:nvPicPr>
          <p:cNvPr id="3" name="Picture 2">
            <a:extLst>
              <a:ext uri="{FF2B5EF4-FFF2-40B4-BE49-F238E27FC236}">
                <a16:creationId xmlns:a16="http://schemas.microsoft.com/office/drawing/2014/main" id="{172AF5C9-05B0-368F-6302-E052E0167F8B}"/>
              </a:ext>
            </a:extLst>
          </p:cNvPr>
          <p:cNvPicPr>
            <a:picLocks noChangeAspect="1"/>
          </p:cNvPicPr>
          <p:nvPr/>
        </p:nvPicPr>
        <p:blipFill>
          <a:blip r:embed="rId4"/>
          <a:stretch>
            <a:fillRect/>
          </a:stretch>
        </p:blipFill>
        <p:spPr>
          <a:xfrm>
            <a:off x="1635838" y="5242968"/>
            <a:ext cx="10222200" cy="3661863"/>
          </a:xfrm>
          <a:prstGeom prst="rect">
            <a:avLst/>
          </a:prstGeom>
        </p:spPr>
      </p:pic>
    </p:spTree>
    <p:extLst>
      <p:ext uri="{BB962C8B-B14F-4D97-AF65-F5344CB8AC3E}">
        <p14:creationId xmlns:p14="http://schemas.microsoft.com/office/powerpoint/2010/main" val="133086717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2D563-9FF0-78D7-7E36-6BE28ADADA4F}"/>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49835166-F8EC-5C42-8CF2-577ED67E8754}"/>
              </a:ext>
            </a:extLst>
          </p:cNvPr>
          <p:cNvSpPr txBox="1">
            <a:spLocks noGrp="1"/>
          </p:cNvSpPr>
          <p:nvPr>
            <p:ph type="ctrTitle"/>
          </p:nvPr>
        </p:nvSpPr>
        <p:spPr>
          <a:xfrm>
            <a:off x="1535349" y="-5065336"/>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89BB7FC3-C862-78BB-0908-22EE093DEDB9}"/>
              </a:ext>
            </a:extLst>
          </p:cNvPr>
          <p:cNvSpPr txBox="1">
            <a:spLocks noGrp="1"/>
          </p:cNvSpPr>
          <p:nvPr>
            <p:ph type="subTitle" sz="quarter" idx="1"/>
          </p:nvPr>
        </p:nvSpPr>
        <p:spPr>
          <a:xfrm>
            <a:off x="1535349" y="-2851515"/>
            <a:ext cx="20828000" cy="1587500"/>
          </a:xfrm>
          <a:prstGeom prst="rect">
            <a:avLst/>
          </a:prstGeom>
        </p:spPr>
        <p:txBody>
          <a:bodyPr/>
          <a:lstStyle/>
          <a:p>
            <a:endParaRPr dirty="0"/>
          </a:p>
        </p:txBody>
      </p:sp>
      <p:pic>
        <p:nvPicPr>
          <p:cNvPr id="2" name="Picture 1">
            <a:extLst>
              <a:ext uri="{FF2B5EF4-FFF2-40B4-BE49-F238E27FC236}">
                <a16:creationId xmlns:a16="http://schemas.microsoft.com/office/drawing/2014/main" id="{9C33D935-D968-8F07-3BC3-6ECE4368279E}"/>
              </a:ext>
            </a:extLst>
          </p:cNvPr>
          <p:cNvPicPr>
            <a:picLocks noChangeAspect="1"/>
          </p:cNvPicPr>
          <p:nvPr/>
        </p:nvPicPr>
        <p:blipFill>
          <a:blip r:embed="rId2"/>
          <a:stretch>
            <a:fillRect/>
          </a:stretch>
        </p:blipFill>
        <p:spPr>
          <a:xfrm>
            <a:off x="1535349" y="3338289"/>
            <a:ext cx="9615436" cy="5208615"/>
          </a:xfrm>
          <a:prstGeom prst="rect">
            <a:avLst/>
          </a:prstGeom>
        </p:spPr>
      </p:pic>
      <p:sp>
        <p:nvSpPr>
          <p:cNvPr id="3" name="TextBox 2">
            <a:extLst>
              <a:ext uri="{FF2B5EF4-FFF2-40B4-BE49-F238E27FC236}">
                <a16:creationId xmlns:a16="http://schemas.microsoft.com/office/drawing/2014/main" id="{FEE0F6A7-D010-AC55-C49C-83DCDCCBC218}"/>
              </a:ext>
            </a:extLst>
          </p:cNvPr>
          <p:cNvSpPr txBox="1"/>
          <p:nvPr/>
        </p:nvSpPr>
        <p:spPr>
          <a:xfrm>
            <a:off x="4217582" y="9128543"/>
            <a:ext cx="401173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CO" sz="9600" b="1" i="0" u="none" strike="noStrike" cap="none" spc="0" normalizeH="0" baseline="0" dirty="0">
                <a:ln>
                  <a:noFill/>
                </a:ln>
                <a:solidFill>
                  <a:srgbClr val="000000"/>
                </a:solidFill>
                <a:effectLst/>
                <a:uFillTx/>
                <a:latin typeface="+mj-lt"/>
                <a:ea typeface="+mj-ea"/>
                <a:cs typeface="+mj-cs"/>
                <a:sym typeface="Helvetica Neue Medium"/>
              </a:rPr>
              <a:t>1810</a:t>
            </a:r>
            <a:endParaRPr kumimoji="0" lang="en-CO" sz="9600" b="0" i="0" u="none" strike="noStrike" cap="none" spc="0" normalizeH="0" baseline="0" dirty="0">
              <a:ln>
                <a:noFill/>
              </a:ln>
              <a:solidFill>
                <a:srgbClr val="000000"/>
              </a:solidFill>
              <a:effectLst/>
              <a:uFillTx/>
              <a:latin typeface="+mj-lt"/>
              <a:ea typeface="+mj-ea"/>
              <a:cs typeface="+mj-cs"/>
              <a:sym typeface="Helvetica Neue Medium"/>
            </a:endParaRPr>
          </a:p>
        </p:txBody>
      </p:sp>
    </p:spTree>
    <p:extLst>
      <p:ext uri="{BB962C8B-B14F-4D97-AF65-F5344CB8AC3E}">
        <p14:creationId xmlns:p14="http://schemas.microsoft.com/office/powerpoint/2010/main" val="16622363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C4573-6E92-5F8B-884A-FC0504672377}"/>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74C42FBD-E653-A2AC-96E1-E4CC268B6F42}"/>
              </a:ext>
            </a:extLst>
          </p:cNvPr>
          <p:cNvSpPr txBox="1">
            <a:spLocks noGrp="1"/>
          </p:cNvSpPr>
          <p:nvPr>
            <p:ph type="ctrTitle"/>
          </p:nvPr>
        </p:nvSpPr>
        <p:spPr>
          <a:xfrm>
            <a:off x="1535349" y="-5065336"/>
            <a:ext cx="20828000" cy="4648200"/>
          </a:xfrm>
          <a:prstGeom prst="rect">
            <a:avLst/>
          </a:prstGeom>
        </p:spPr>
        <p:txBody>
          <a:bodyPr/>
          <a:lstStyle/>
          <a:p>
            <a:endParaRPr dirty="0"/>
          </a:p>
        </p:txBody>
      </p:sp>
      <p:sp>
        <p:nvSpPr>
          <p:cNvPr id="62" name="Cuerpo">
            <a:extLst>
              <a:ext uri="{FF2B5EF4-FFF2-40B4-BE49-F238E27FC236}">
                <a16:creationId xmlns:a16="http://schemas.microsoft.com/office/drawing/2014/main" id="{A0CA466E-857C-3A2C-3508-0F9DE14D1DD2}"/>
              </a:ext>
            </a:extLst>
          </p:cNvPr>
          <p:cNvSpPr txBox="1">
            <a:spLocks noGrp="1"/>
          </p:cNvSpPr>
          <p:nvPr>
            <p:ph type="subTitle" sz="quarter" idx="1"/>
          </p:nvPr>
        </p:nvSpPr>
        <p:spPr>
          <a:xfrm>
            <a:off x="1535349" y="-2851515"/>
            <a:ext cx="20828000" cy="1587500"/>
          </a:xfrm>
          <a:prstGeom prst="rect">
            <a:avLst/>
          </a:prstGeom>
        </p:spPr>
        <p:txBody>
          <a:bodyPr/>
          <a:lstStyle/>
          <a:p>
            <a:endParaRPr dirty="0"/>
          </a:p>
        </p:txBody>
      </p:sp>
      <p:pic>
        <p:nvPicPr>
          <p:cNvPr id="2" name="Picture 1">
            <a:extLst>
              <a:ext uri="{FF2B5EF4-FFF2-40B4-BE49-F238E27FC236}">
                <a16:creationId xmlns:a16="http://schemas.microsoft.com/office/drawing/2014/main" id="{4E6FF68A-A80C-78AE-7FCE-CB04E153051F}"/>
              </a:ext>
            </a:extLst>
          </p:cNvPr>
          <p:cNvPicPr>
            <a:picLocks noChangeAspect="1"/>
          </p:cNvPicPr>
          <p:nvPr/>
        </p:nvPicPr>
        <p:blipFill>
          <a:blip r:embed="rId3"/>
          <a:stretch>
            <a:fillRect/>
          </a:stretch>
        </p:blipFill>
        <p:spPr>
          <a:xfrm>
            <a:off x="1535349" y="3338289"/>
            <a:ext cx="9615436" cy="5208615"/>
          </a:xfrm>
          <a:prstGeom prst="rect">
            <a:avLst/>
          </a:prstGeom>
        </p:spPr>
      </p:pic>
      <p:pic>
        <p:nvPicPr>
          <p:cNvPr id="4" name="Picture 3">
            <a:extLst>
              <a:ext uri="{FF2B5EF4-FFF2-40B4-BE49-F238E27FC236}">
                <a16:creationId xmlns:a16="http://schemas.microsoft.com/office/drawing/2014/main" id="{01E5CCB7-44E3-B7CE-1225-7CE628586EB7}"/>
              </a:ext>
            </a:extLst>
          </p:cNvPr>
          <p:cNvPicPr>
            <a:picLocks noChangeAspect="1"/>
          </p:cNvPicPr>
          <p:nvPr/>
        </p:nvPicPr>
        <p:blipFill>
          <a:blip r:embed="rId4"/>
          <a:stretch>
            <a:fillRect/>
          </a:stretch>
        </p:blipFill>
        <p:spPr>
          <a:xfrm>
            <a:off x="12527694" y="7314196"/>
            <a:ext cx="10320957" cy="5208615"/>
          </a:xfrm>
          <a:prstGeom prst="rect">
            <a:avLst/>
          </a:prstGeom>
        </p:spPr>
      </p:pic>
      <p:sp>
        <p:nvSpPr>
          <p:cNvPr id="3" name="TextBox 2">
            <a:extLst>
              <a:ext uri="{FF2B5EF4-FFF2-40B4-BE49-F238E27FC236}">
                <a16:creationId xmlns:a16="http://schemas.microsoft.com/office/drawing/2014/main" id="{70B94586-E11A-BA70-24CF-54E8294EEDD3}"/>
              </a:ext>
            </a:extLst>
          </p:cNvPr>
          <p:cNvSpPr txBox="1"/>
          <p:nvPr/>
        </p:nvSpPr>
        <p:spPr>
          <a:xfrm>
            <a:off x="4217582" y="9128543"/>
            <a:ext cx="4011736"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CO" sz="9600" b="1" i="0" u="none" strike="noStrike" cap="none" spc="0" normalizeH="0" baseline="0" dirty="0">
                <a:ln>
                  <a:noFill/>
                </a:ln>
                <a:solidFill>
                  <a:srgbClr val="000000"/>
                </a:solidFill>
                <a:effectLst/>
                <a:uFillTx/>
                <a:latin typeface="+mj-lt"/>
                <a:ea typeface="+mj-ea"/>
                <a:cs typeface="+mj-cs"/>
                <a:sym typeface="Helvetica Neue Medium"/>
              </a:rPr>
              <a:t>1810</a:t>
            </a:r>
            <a:endParaRPr kumimoji="0" lang="en-CO" sz="9600" b="0" i="0" u="none" strike="noStrike" cap="none" spc="0" normalizeH="0" baseline="0" dirty="0">
              <a:ln>
                <a:noFill/>
              </a:ln>
              <a:solidFill>
                <a:srgbClr val="000000"/>
              </a:solidFill>
              <a:effectLst/>
              <a:uFillTx/>
              <a:latin typeface="+mj-lt"/>
              <a:ea typeface="+mj-ea"/>
              <a:cs typeface="+mj-cs"/>
              <a:sym typeface="Helvetica Neue Medium"/>
            </a:endParaRPr>
          </a:p>
        </p:txBody>
      </p:sp>
      <p:sp>
        <p:nvSpPr>
          <p:cNvPr id="6" name="TextBox 5">
            <a:extLst>
              <a:ext uri="{FF2B5EF4-FFF2-40B4-BE49-F238E27FC236}">
                <a16:creationId xmlns:a16="http://schemas.microsoft.com/office/drawing/2014/main" id="{56D77562-62F2-B8B4-D8D5-57D73C3DEAEE}"/>
              </a:ext>
            </a:extLst>
          </p:cNvPr>
          <p:cNvSpPr txBox="1"/>
          <p:nvPr/>
        </p:nvSpPr>
        <p:spPr>
          <a:xfrm>
            <a:off x="15063537" y="4821884"/>
            <a:ext cx="4692315"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9600" b="1" i="0" u="none" strike="noStrike" cap="none" spc="0" normalizeH="0" baseline="0" dirty="0">
                <a:ln>
                  <a:noFill/>
                </a:ln>
                <a:solidFill>
                  <a:srgbClr val="000000"/>
                </a:solidFill>
                <a:effectLst/>
                <a:uFillTx/>
                <a:latin typeface="+mj-lt"/>
                <a:ea typeface="+mj-ea"/>
                <a:cs typeface="+mj-cs"/>
                <a:sym typeface="Helvetica Neue Medium"/>
              </a:rPr>
              <a:t>2010</a:t>
            </a:r>
          </a:p>
        </p:txBody>
      </p:sp>
    </p:spTree>
    <p:extLst>
      <p:ext uri="{BB962C8B-B14F-4D97-AF65-F5344CB8AC3E}">
        <p14:creationId xmlns:p14="http://schemas.microsoft.com/office/powerpoint/2010/main" val="359504699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F21B3-4E6E-00FF-B811-5CB175CF5245}"/>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188C44A6-48C6-DED4-2433-615450B4E5D7}"/>
              </a:ext>
            </a:extLst>
          </p:cNvPr>
          <p:cNvSpPr txBox="1">
            <a:spLocks noGrp="1"/>
          </p:cNvSpPr>
          <p:nvPr>
            <p:ph type="ctrTitle"/>
          </p:nvPr>
        </p:nvSpPr>
        <p:spPr>
          <a:xfrm>
            <a:off x="544748" y="372623"/>
            <a:ext cx="17041779" cy="1864738"/>
          </a:xfrm>
          <a:prstGeom prst="rect">
            <a:avLst/>
          </a:prstGeom>
        </p:spPr>
        <p:txBody>
          <a:bodyPr>
            <a:normAutofit/>
          </a:bodyPr>
          <a:lstStyle/>
          <a:p>
            <a:r>
              <a:rPr lang="es-ES" sz="9600" dirty="0"/>
              <a:t>MEDICINA DE SISTEMAS</a:t>
            </a:r>
            <a:endParaRPr sz="9600" dirty="0"/>
          </a:p>
        </p:txBody>
      </p:sp>
      <p:sp>
        <p:nvSpPr>
          <p:cNvPr id="62" name="Cuerpo">
            <a:extLst>
              <a:ext uri="{FF2B5EF4-FFF2-40B4-BE49-F238E27FC236}">
                <a16:creationId xmlns:a16="http://schemas.microsoft.com/office/drawing/2014/main" id="{CD1E6236-DB8C-EE0C-EC20-8A339CF1DB79}"/>
              </a:ext>
            </a:extLst>
          </p:cNvPr>
          <p:cNvSpPr txBox="1">
            <a:spLocks noGrp="1"/>
          </p:cNvSpPr>
          <p:nvPr>
            <p:ph type="subTitle" sz="quarter" idx="1"/>
          </p:nvPr>
        </p:nvSpPr>
        <p:spPr>
          <a:xfrm>
            <a:off x="4326117" y="4536063"/>
            <a:ext cx="15109216" cy="1214066"/>
          </a:xfrm>
          <a:prstGeom prst="rect">
            <a:avLst/>
          </a:prstGeom>
        </p:spPr>
        <p:txBody>
          <a:bodyPr>
            <a:noAutofit/>
          </a:bodyPr>
          <a:lstStyle/>
          <a:p>
            <a:pPr algn="l"/>
            <a:r>
              <a:rPr lang="es-ES" sz="8800" b="1" dirty="0"/>
              <a:t>INTELIGENCIA ARTIFICIAL                                     </a:t>
            </a:r>
            <a:endParaRPr sz="8800" b="1" dirty="0"/>
          </a:p>
        </p:txBody>
      </p:sp>
      <p:sp>
        <p:nvSpPr>
          <p:cNvPr id="2" name="TextBox 1">
            <a:extLst>
              <a:ext uri="{FF2B5EF4-FFF2-40B4-BE49-F238E27FC236}">
                <a16:creationId xmlns:a16="http://schemas.microsoft.com/office/drawing/2014/main" id="{940C590F-2ED5-F605-0A72-293E1A02D0E4}"/>
              </a:ext>
            </a:extLst>
          </p:cNvPr>
          <p:cNvSpPr txBox="1"/>
          <p:nvPr/>
        </p:nvSpPr>
        <p:spPr>
          <a:xfrm>
            <a:off x="4326117" y="7384553"/>
            <a:ext cx="14098069"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O" sz="8800" b="1" i="0" u="none" strike="noStrike" cap="none" spc="0" normalizeH="0" baseline="0" dirty="0">
                <a:ln>
                  <a:noFill/>
                </a:ln>
                <a:solidFill>
                  <a:srgbClr val="000000"/>
                </a:solidFill>
                <a:effectLst/>
                <a:uFillTx/>
                <a:latin typeface="+mj-lt"/>
                <a:ea typeface="+mj-ea"/>
                <a:cs typeface="+mj-cs"/>
                <a:sym typeface="Helvetica Neue Medium"/>
              </a:rPr>
              <a:t>MEDICINA MOLECULAR</a:t>
            </a:r>
          </a:p>
        </p:txBody>
      </p:sp>
    </p:spTree>
    <p:extLst>
      <p:ext uri="{BB962C8B-B14F-4D97-AF65-F5344CB8AC3E}">
        <p14:creationId xmlns:p14="http://schemas.microsoft.com/office/powerpoint/2010/main" val="218671788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8730-4431-43BC-A2B6-BCDD75D6B65E}"/>
            </a:ext>
          </a:extLst>
        </p:cNvPr>
        <p:cNvGrpSpPr/>
        <p:nvPr/>
      </p:nvGrpSpPr>
      <p:grpSpPr>
        <a:xfrm>
          <a:off x="0" y="0"/>
          <a:ext cx="0" cy="0"/>
          <a:chOff x="0" y="0"/>
          <a:chExt cx="0" cy="0"/>
        </a:xfrm>
      </p:grpSpPr>
      <p:sp>
        <p:nvSpPr>
          <p:cNvPr id="61" name="Título">
            <a:extLst>
              <a:ext uri="{FF2B5EF4-FFF2-40B4-BE49-F238E27FC236}">
                <a16:creationId xmlns:a16="http://schemas.microsoft.com/office/drawing/2014/main" id="{E0F3DF58-F621-ACAC-CCCB-547DB1DE1061}"/>
              </a:ext>
            </a:extLst>
          </p:cNvPr>
          <p:cNvSpPr txBox="1">
            <a:spLocks noGrp="1"/>
          </p:cNvSpPr>
          <p:nvPr>
            <p:ph type="ctrTitle"/>
          </p:nvPr>
        </p:nvSpPr>
        <p:spPr>
          <a:prstGeom prst="rect">
            <a:avLst/>
          </a:prstGeom>
        </p:spPr>
        <p:txBody>
          <a:bodyPr/>
          <a:lstStyle/>
          <a:p>
            <a:endParaRPr dirty="0"/>
          </a:p>
        </p:txBody>
      </p:sp>
      <p:sp>
        <p:nvSpPr>
          <p:cNvPr id="62" name="Cuerpo">
            <a:extLst>
              <a:ext uri="{FF2B5EF4-FFF2-40B4-BE49-F238E27FC236}">
                <a16:creationId xmlns:a16="http://schemas.microsoft.com/office/drawing/2014/main" id="{58A950FB-FD42-6FB9-9730-29155CEEDAA0}"/>
              </a:ext>
            </a:extLst>
          </p:cNvPr>
          <p:cNvSpPr txBox="1">
            <a:spLocks noGrp="1"/>
          </p:cNvSpPr>
          <p:nvPr>
            <p:ph type="subTitle" sz="quarter" idx="1"/>
          </p:nvPr>
        </p:nvSpPr>
        <p:spPr>
          <a:prstGeom prst="rect">
            <a:avLst/>
          </a:prstGeom>
        </p:spPr>
        <p:txBody>
          <a:bodyPr/>
          <a:lstStyle/>
          <a:p>
            <a:endParaRPr/>
          </a:p>
        </p:txBody>
      </p:sp>
      <p:pic>
        <p:nvPicPr>
          <p:cNvPr id="2" name="Picture 1">
            <a:extLst>
              <a:ext uri="{FF2B5EF4-FFF2-40B4-BE49-F238E27FC236}">
                <a16:creationId xmlns:a16="http://schemas.microsoft.com/office/drawing/2014/main" id="{BDC0C9AA-A432-5B08-C4AF-3980A77A8D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3294062"/>
            <a:ext cx="15125700" cy="9091580"/>
          </a:xfrm>
          <a:prstGeom prst="rect">
            <a:avLst/>
          </a:prstGeom>
          <a:noFill/>
          <a:ln>
            <a:noFill/>
          </a:ln>
        </p:spPr>
      </p:pic>
    </p:spTree>
    <p:extLst>
      <p:ext uri="{BB962C8B-B14F-4D97-AF65-F5344CB8AC3E}">
        <p14:creationId xmlns:p14="http://schemas.microsoft.com/office/powerpoint/2010/main" val="374251259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16880</TotalTime>
  <Words>3016</Words>
  <Application>Microsoft Macintosh PowerPoint</Application>
  <PresentationFormat>Custom</PresentationFormat>
  <Paragraphs>357</Paragraphs>
  <Slides>41</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-webkit-standard</vt:lpstr>
      <vt:lpstr>Aptos</vt:lpstr>
      <vt:lpstr>Aptos Display</vt:lpstr>
      <vt:lpstr>Arial</vt:lpstr>
      <vt:lpstr>Calibri</vt:lpstr>
      <vt:lpstr>Courier New</vt:lpstr>
      <vt:lpstr>Helvetica Neue</vt:lpstr>
      <vt:lpstr>Helvetica Neue Light</vt:lpstr>
      <vt:lpstr>Helvetica Neue Medium</vt:lpstr>
      <vt:lpstr>Lucida Grande</vt:lpstr>
      <vt:lpstr>Times New Roman</vt:lpstr>
      <vt:lpstr>White</vt:lpstr>
      <vt:lpstr> </vt:lpstr>
      <vt:lpstr>PowerPoint Presentation</vt:lpstr>
      <vt:lpstr>ÉTICA Y CIENCIA</vt:lpstr>
      <vt:lpstr>ÉTICA Y CIENCIA</vt:lpstr>
      <vt:lpstr>PowerPoint Presentation</vt:lpstr>
      <vt:lpstr>PowerPoint Presentation</vt:lpstr>
      <vt:lpstr>PowerPoint Presentation</vt:lpstr>
      <vt:lpstr>MEDICINA DE SISTEMAS</vt:lpstr>
      <vt:lpstr>PowerPoint Presentation</vt:lpstr>
      <vt:lpstr>PowerPoint Presentation</vt:lpstr>
      <vt:lpstr>MEDICINA DE SISTEMAS</vt:lpstr>
      <vt:lpstr>PowerPoint Presentation</vt:lpstr>
      <vt:lpstr>TIPOS DE IA</vt:lpstr>
      <vt:lpstr>PowerPoint Presentation</vt:lpstr>
      <vt:lpstr>PowerPoint Presentation</vt:lpstr>
      <vt:lpstr>REVOLUCIÓN DE LA IA</vt:lpstr>
      <vt:lpstr>EFICIENCIA COBERTURA ACCESO CALIDAD COSTOS </vt:lpstr>
      <vt:lpstr> </vt:lpstr>
      <vt:lpstr>DERECHOS, LIBERTADES, DIGNIDAD</vt:lpstr>
      <vt:lpstr>DERECHOS, LIBERTADES, DIGNIDAD</vt:lpstr>
      <vt:lpstr>DERECHOS, LIBERTADES, DIGNIDAD</vt:lpstr>
      <vt:lpstr>DERECHOS, LIBERTADES, DIGNIDAD</vt:lpstr>
      <vt:lpstr>PowerPoint Presentation</vt:lpstr>
      <vt:lpstr>DERECHOS, LIBERTADES, DIGNIDAD</vt:lpstr>
      <vt:lpstr>DERECHOS, LIBERTADES, DIGNIDAD</vt:lpstr>
      <vt:lpstr>PowerPoint Presentation</vt:lpstr>
      <vt:lpstr>INCLUSIÓN Y NO DISCRIMINACIÓN</vt:lpstr>
      <vt:lpstr>INCLUSIÓN Y NO DISCRIMINACIÓN</vt:lpstr>
      <vt:lpstr>INCLUSIÓN Y NO DISCRIMINACIÓN</vt:lpstr>
      <vt:lpstr>INCLUSIÓN Y NO DISCRIMINACIÓN</vt:lpstr>
      <vt:lpstr>TRANSPARENCIA Y EXPLICABILIDAD</vt:lpstr>
      <vt:lpstr>TRANSPARENCIA Y EXPLICABILIDAD</vt:lpstr>
      <vt:lpstr>TRANSPARENCIA Y EXPLICABILIDAD</vt:lpstr>
      <vt:lpstr>RESPONSABILIDAD - RENDICIÓN DE CUENTAS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Daniela Ortiz Martinez</dc:creator>
  <cp:lastModifiedBy>Hector Echavarria</cp:lastModifiedBy>
  <cp:revision>92</cp:revision>
  <dcterms:modified xsi:type="dcterms:W3CDTF">2024-11-22T12:37:24Z</dcterms:modified>
</cp:coreProperties>
</file>