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Lato Light" charset="0"/>
      <p:regular r:id="rId23"/>
      <p:bold r:id="rId24"/>
      <p:italic r:id="rId25"/>
      <p:boldItalic r:id="rId26"/>
    </p:embeddedFont>
    <p:embeddedFont>
      <p:font typeface="Lato Black" charset="0"/>
      <p:bold r:id="rId27"/>
      <p:boldItalic r:id="rId28"/>
    </p:embeddedFont>
    <p:embeddedFont>
      <p:font typeface="Calibri" pitchFamily="34" charset="0"/>
      <p:regular r:id="rId29"/>
      <p:bold r:id="rId30"/>
      <p:italic r:id="rId31"/>
      <p:boldItalic r:id="rId32"/>
    </p:embeddedFont>
    <p:embeddedFont>
      <p:font typeface="Georgia" pitchFamily="18" charset="0"/>
      <p:regular r:id="rId33"/>
      <p:bold r:id="rId34"/>
      <p:italic r:id="rId35"/>
      <p:boldItalic r:id="rId36"/>
    </p:embeddedFont>
    <p:embeddedFont>
      <p:font typeface="Lato" charset="0"/>
      <p:regular r:id="rId37"/>
      <p:bold r:id="rId38"/>
      <p:italic r:id="rId39"/>
      <p:boldItalic r:id="rId40"/>
    </p:embeddedFont>
    <p:embeddedFont>
      <p:font typeface="Impact" pitchFamily="3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uHzbOM2APuXJ/eI6bd4wvXJ8z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40" y="-10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06287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Buenos días colegas. Agradezco a la Dra. Cadena por la invitación a este magno evento.</a:t>
            </a:r>
            <a:endParaRPr/>
          </a:p>
          <a:p>
            <a:pPr marL="0" lvl="0" indent="0" algn="l" rtl="0">
              <a:lnSpc>
                <a:spcPct val="100000"/>
              </a:lnSpc>
              <a:spcBef>
                <a:spcPts val="0"/>
              </a:spcBef>
              <a:spcAft>
                <a:spcPts val="0"/>
              </a:spcAft>
              <a:buSzPts val="1400"/>
              <a:buNone/>
            </a:pPr>
            <a:r>
              <a:rPr lang="es-CO"/>
              <a:t>El tema que me compete, es el de la liposucción de grandes volúmenes.</a:t>
            </a:r>
            <a:endParaRPr/>
          </a:p>
          <a:p>
            <a:pPr marL="0" lvl="0" indent="0" algn="l" rtl="0">
              <a:lnSpc>
                <a:spcPct val="100000"/>
              </a:lnSpc>
              <a:spcBef>
                <a:spcPts val="0"/>
              </a:spcBef>
              <a:spcAft>
                <a:spcPts val="0"/>
              </a:spcAft>
              <a:buSzPts val="1400"/>
              <a:buNone/>
            </a:pPr>
            <a:r>
              <a:rPr lang="es-CO"/>
              <a:t>Definir que es una liposucción de grandes volúmenes es algo que no tiene un consenso en el medio científico.</a:t>
            </a:r>
            <a:endParaRPr/>
          </a:p>
          <a:p>
            <a:pPr marL="0" lvl="0" indent="0" algn="l" rtl="0">
              <a:lnSpc>
                <a:spcPct val="100000"/>
              </a:lnSpc>
              <a:spcBef>
                <a:spcPts val="0"/>
              </a:spcBef>
              <a:spcAft>
                <a:spcPts val="0"/>
              </a:spcAft>
              <a:buSzPts val="1400"/>
              <a:buNone/>
            </a:pPr>
            <a:r>
              <a:rPr lang="es-CO"/>
              <a:t>Yo defino: </a:t>
            </a:r>
            <a:endParaRPr/>
          </a:p>
          <a:p>
            <a:pPr marL="0" lvl="0" indent="0" algn="l" rtl="0">
              <a:lnSpc>
                <a:spcPct val="100000"/>
              </a:lnSpc>
              <a:spcBef>
                <a:spcPts val="0"/>
              </a:spcBef>
              <a:spcAft>
                <a:spcPts val="0"/>
              </a:spcAft>
              <a:buSzPts val="1400"/>
              <a:buNone/>
            </a:pPr>
            <a:r>
              <a:rPr lang="es-CO"/>
              <a:t>pequeña lipo hasta 1000 cc</a:t>
            </a:r>
            <a:endParaRPr/>
          </a:p>
          <a:p>
            <a:pPr marL="0" lvl="0" indent="0" algn="l" rtl="0">
              <a:lnSpc>
                <a:spcPct val="100000"/>
              </a:lnSpc>
              <a:spcBef>
                <a:spcPts val="0"/>
              </a:spcBef>
              <a:spcAft>
                <a:spcPts val="0"/>
              </a:spcAft>
              <a:buSzPts val="1400"/>
              <a:buNone/>
            </a:pPr>
            <a:r>
              <a:rPr lang="es-CO"/>
              <a:t>Mediana hasta 4000 cc</a:t>
            </a:r>
            <a:endParaRPr/>
          </a:p>
          <a:p>
            <a:pPr marL="0" lvl="0" indent="0" algn="l" rtl="0">
              <a:lnSpc>
                <a:spcPct val="100000"/>
              </a:lnSpc>
              <a:spcBef>
                <a:spcPts val="0"/>
              </a:spcBef>
              <a:spcAft>
                <a:spcPts val="0"/>
              </a:spcAft>
              <a:buSzPts val="1400"/>
              <a:buNone/>
            </a:pPr>
            <a:r>
              <a:rPr lang="es-CO"/>
              <a:t>Grande hasta 9000 cc</a:t>
            </a:r>
            <a:endParaRPr/>
          </a:p>
          <a:p>
            <a:pPr marL="0" lvl="0" indent="0" algn="l" rtl="0">
              <a:lnSpc>
                <a:spcPct val="100000"/>
              </a:lnSpc>
              <a:spcBef>
                <a:spcPts val="0"/>
              </a:spcBef>
              <a:spcAft>
                <a:spcPts val="0"/>
              </a:spcAft>
              <a:buSzPts val="1400"/>
              <a:buNone/>
            </a:pPr>
            <a:r>
              <a:rPr lang="es-CO"/>
              <a:t>Mega de 9000 cc en adelante</a:t>
            </a:r>
            <a:endParaRPr/>
          </a:p>
          <a:p>
            <a:pPr marL="0" lvl="0" indent="0" algn="l" rtl="0">
              <a:lnSpc>
                <a:spcPct val="100000"/>
              </a:lnSpc>
              <a:spcBef>
                <a:spcPts val="0"/>
              </a:spcBef>
              <a:spcAft>
                <a:spcPts val="0"/>
              </a:spcAft>
              <a:buSzPts val="1400"/>
              <a:buNone/>
            </a:pPr>
            <a:r>
              <a:rPr lang="es-CO"/>
              <a:t>Esta charla más que desde el ámbito quirúrgico, he decidido orientarla desde lo jurídico por ser este un aspecto que la mayoría de los médicos desconoce.</a:t>
            </a:r>
            <a:endParaRPr/>
          </a:p>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Un aparte importante de la preparación es la planeación: Aquí analizamos el peso del paciente, su estado de salud, las áreas a tratar, si haremos o no procedimientos asociados etc.. Se solicitan exámenes complementares e interconsultas. Tengamos en cuenta que el paciente de cirugía plástica estética, a pesar de ser alguien que busca el procedimiento por voluntad propia, es una persona que lleva una carga psicológica de estrés y ansiedad preoperatoria. De ahí porque en esta etapa, el médico (no los auxiliares) debe informar de manera comprensible para el nivel intelectual del paciente, sobre los pormenores de la intervención.. y así obtener el consentimiento  de este. </a:t>
            </a:r>
            <a:endParaRPr/>
          </a:p>
        </p:txBody>
      </p:sp>
      <p:sp>
        <p:nvSpPr>
          <p:cNvPr id="190" name="Google Shape;190;p1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4: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Un aparte importante de la preparación es la planeación: Aquí analizamos el peso del paciente, su estado de salud, las áreas a tratar, si haremos o no procedimientos asociados etc.. Se solicitan exámenes complementares e interconsultas. Tengamos en cuenta que el paciente de cirugía plástica estética, a pesar de ser alguien que busca el procedimiento por voluntad propia, es una persona que lleva una carga psicológica de estrés y ansiedad preoperatoria. De ahí porque en esta etapa, el médico (no los auxiliares) debe informar de manera comprensible para el nivel intelectual del paciente, sobre los pormenores de la intervención.. y así obtener el consentimiento  de este. </a:t>
            </a:r>
            <a:endParaRPr/>
          </a:p>
        </p:txBody>
      </p:sp>
      <p:sp>
        <p:nvSpPr>
          <p:cNvPr id="201" name="Google Shape;201;p24: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94d1e883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794d1e8830_0_4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Cuáles son entonces los objetivos de la gestión del riesgo en cirugía?</a:t>
            </a:r>
            <a:endParaRPr/>
          </a:p>
        </p:txBody>
      </p:sp>
      <p:sp>
        <p:nvSpPr>
          <p:cNvPr id="212" name="Google Shape;212;g794d1e8830_0_4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a8099240_2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75a8099240_2_42: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Buscamos mejorar la movilidad del paciente. </a:t>
            </a:r>
            <a:endParaRPr/>
          </a:p>
          <a:p>
            <a:pPr marL="0" lvl="0" indent="0" algn="l" rtl="0">
              <a:lnSpc>
                <a:spcPct val="100000"/>
              </a:lnSpc>
              <a:spcBef>
                <a:spcPts val="0"/>
              </a:spcBef>
              <a:spcAft>
                <a:spcPts val="0"/>
              </a:spcAft>
              <a:buSzPts val="1400"/>
              <a:buNone/>
            </a:pPr>
            <a:r>
              <a:rPr lang="es-CO"/>
              <a:t>Deambulación precoz </a:t>
            </a:r>
            <a:endParaRPr/>
          </a:p>
          <a:p>
            <a:pPr marL="0" lvl="0" indent="0" algn="l" rtl="0">
              <a:lnSpc>
                <a:spcPct val="100000"/>
              </a:lnSpc>
              <a:spcBef>
                <a:spcPts val="0"/>
              </a:spcBef>
              <a:spcAft>
                <a:spcPts val="0"/>
              </a:spcAft>
              <a:buSzPts val="1400"/>
              <a:buNone/>
            </a:pPr>
            <a:r>
              <a:rPr lang="es-CO"/>
              <a:t>Terapia anti embolica (uso heparina de bajo peso molecular por  dias). </a:t>
            </a:r>
            <a:endParaRPr/>
          </a:p>
          <a:p>
            <a:pPr marL="0" lvl="0" indent="0" algn="l" rtl="0">
              <a:lnSpc>
                <a:spcPct val="100000"/>
              </a:lnSpc>
              <a:spcBef>
                <a:spcPts val="0"/>
              </a:spcBef>
              <a:spcAft>
                <a:spcPts val="0"/>
              </a:spcAft>
              <a:buSzPts val="1400"/>
              <a:buNone/>
            </a:pPr>
            <a:r>
              <a:rPr lang="es-CO"/>
              <a:t>Drenaje linfático a partir del cuarto día </a:t>
            </a:r>
            <a:endParaRPr/>
          </a:p>
          <a:p>
            <a:pPr marL="0" lvl="0" indent="0" algn="l" rtl="0">
              <a:lnSpc>
                <a:spcPct val="100000"/>
              </a:lnSpc>
              <a:spcBef>
                <a:spcPts val="0"/>
              </a:spcBef>
              <a:spcAft>
                <a:spcPts val="0"/>
              </a:spcAft>
              <a:buSzPts val="1400"/>
              <a:buNone/>
            </a:pPr>
            <a:r>
              <a:rPr lang="es-CO"/>
              <a:t>Fajas por tres semanas</a:t>
            </a:r>
            <a:endParaRPr/>
          </a:p>
        </p:txBody>
      </p:sp>
      <p:sp>
        <p:nvSpPr>
          <p:cNvPr id="223" name="Google Shape;223;g75a8099240_2_4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5:notes"/>
          <p:cNvSpPr txBox="1">
            <a:spLocks noGrp="1"/>
          </p:cNvSpPr>
          <p:nvPr>
            <p:ph type="body" idx="1"/>
          </p:nvPr>
        </p:nvSpPr>
        <p:spPr>
          <a:xfrm>
            <a:off x="685800" y="4400551"/>
            <a:ext cx="5486400" cy="36006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Riesgo: es la posibilidad latente de materialización de un hecho dañoso</a:t>
            </a:r>
            <a:endParaRPr/>
          </a:p>
          <a:p>
            <a:pPr marL="0" lvl="0" indent="0" algn="l" rtl="0">
              <a:lnSpc>
                <a:spcPct val="100000"/>
              </a:lnSpc>
              <a:spcBef>
                <a:spcPts val="0"/>
              </a:spcBef>
              <a:spcAft>
                <a:spcPts val="0"/>
              </a:spcAft>
              <a:buSzPts val="1400"/>
              <a:buNone/>
            </a:pPr>
            <a:r>
              <a:rPr lang="es-CO"/>
              <a:t>Amenaza: Es todo factor externo con potencial de causar daño. Ej. Cirujano no capacitado, recursos insuficientes etc.</a:t>
            </a:r>
            <a:endParaRPr/>
          </a:p>
          <a:p>
            <a:pPr marL="0" lvl="0" indent="0" algn="l" rtl="0">
              <a:lnSpc>
                <a:spcPct val="100000"/>
              </a:lnSpc>
              <a:spcBef>
                <a:spcPts val="0"/>
              </a:spcBef>
              <a:spcAft>
                <a:spcPts val="0"/>
              </a:spcAft>
              <a:buSzPts val="1400"/>
              <a:buNone/>
            </a:pPr>
            <a:r>
              <a:rPr lang="es-CO"/>
              <a:t>Vulnerabilidad: es un factor interno de inseguridad ej. Una enfermedad de base del paciente.</a:t>
            </a:r>
            <a:endParaRPr/>
          </a:p>
        </p:txBody>
      </p:sp>
      <p:sp>
        <p:nvSpPr>
          <p:cNvPr id="236" name="Google Shape;236;p25: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94d1e8830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94d1e8830_0_26: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Como son estos elementos que componen el ciclo de gestión del riesgo. </a:t>
            </a:r>
            <a:endParaRPr/>
          </a:p>
          <a:p>
            <a:pPr marL="0" lvl="0" indent="0" algn="l" rtl="0">
              <a:lnSpc>
                <a:spcPct val="100000"/>
              </a:lnSpc>
              <a:spcBef>
                <a:spcPts val="0"/>
              </a:spcBef>
              <a:spcAft>
                <a:spcPts val="0"/>
              </a:spcAft>
              <a:buSzPts val="1400"/>
              <a:buNone/>
            </a:pPr>
            <a:r>
              <a:rPr lang="es-CO"/>
              <a:t>Es importante tener en cuenta que cualquier acción que emprendamos conlleva un riesgo de no culminar exitosamente debido a una diversidad de factores, algunos predecibles y otros no. En este sentido, el riesgo ha sido motivo de estudio en diferentes frentes de la actividad humana. Comencemos entonces a analizar cada uno y a ver su correspondencia con nuestra actividad.</a:t>
            </a:r>
            <a:endParaRPr/>
          </a:p>
        </p:txBody>
      </p:sp>
      <p:sp>
        <p:nvSpPr>
          <p:cNvPr id="261" name="Google Shape;261;g794d1e8830_0_2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5a8099240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75a8099240_2_3: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La buena preparación comienza con la idoneidad académica y profesional del recurso humano. </a:t>
            </a:r>
            <a:endParaRPr/>
          </a:p>
          <a:p>
            <a:pPr marL="0" lvl="0" indent="0" algn="l" rtl="0">
              <a:lnSpc>
                <a:spcPct val="100000"/>
              </a:lnSpc>
              <a:spcBef>
                <a:spcPts val="0"/>
              </a:spcBef>
              <a:spcAft>
                <a:spcPts val="0"/>
              </a:spcAft>
              <a:buSzPts val="1400"/>
              <a:buNone/>
            </a:pPr>
            <a:r>
              <a:rPr lang="es-CO"/>
              <a:t>También debemos implementar una buena comunicación con todos aquellos que hagan parte del procedimiento. Con ello se busca reducir la posibilidad  de errores originados en el actuar de las personas, disminuir al máximo tanto la pérdida de vidas, así como la materialización de daños.</a:t>
            </a:r>
            <a:endParaRPr/>
          </a:p>
          <a:p>
            <a:pPr marL="0" lvl="0" indent="0" algn="l" rtl="0">
              <a:lnSpc>
                <a:spcPct val="100000"/>
              </a:lnSpc>
              <a:spcBef>
                <a:spcPts val="0"/>
              </a:spcBef>
              <a:spcAft>
                <a:spcPts val="0"/>
              </a:spcAft>
              <a:buSzPts val="1400"/>
              <a:buNone/>
            </a:pPr>
            <a:endParaRPr/>
          </a:p>
        </p:txBody>
      </p:sp>
      <p:sp>
        <p:nvSpPr>
          <p:cNvPr id="277" name="Google Shape;277;g75a8099240_2_3: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Primero que todo quisiera rendirle un homenaje a todos aquellos colegas y demás trabajadores de la salud que están en la primera línea o que han dejado su vida en ella al hacer frente a esta pandemia.</a:t>
            </a:r>
            <a:endParaRPr/>
          </a:p>
        </p:txBody>
      </p:sp>
      <p:sp>
        <p:nvSpPr>
          <p:cNvPr id="288" name="Google Shape;2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6: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a:t>      </a:t>
            </a:r>
            <a:endParaRPr/>
          </a:p>
          <a:p>
            <a:pPr marL="457200" marR="0" lvl="0" indent="-228600" algn="l" rtl="0">
              <a:lnSpc>
                <a:spcPct val="100000"/>
              </a:lnSpc>
              <a:spcBef>
                <a:spcPts val="0"/>
              </a:spcBef>
              <a:spcAft>
                <a:spcPts val="0"/>
              </a:spcAft>
              <a:buSzPts val="1400"/>
              <a:buNone/>
            </a:pPr>
            <a:r>
              <a:rPr lang="es-CO"/>
              <a:t>Mediante la gestión del riesgo en cirugía plástica con fines estéticos, lo que se pretende es ejercer una actividad vigilante y de reacción sobre sus aspectos clínico - quirúrgicos, los cuales no obstante haber sido bien estudiados y por tanto conocidos, llevan implícito un factor de gran aleatoriedad e incertidumbre. </a:t>
            </a:r>
            <a:endParaRPr/>
          </a:p>
        </p:txBody>
      </p:sp>
      <p:sp>
        <p:nvSpPr>
          <p:cNvPr id="300" name="Google Shape;300;p2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a:t>      </a:t>
            </a:r>
            <a:endParaRPr/>
          </a:p>
          <a:p>
            <a:pPr marL="457200" marR="0" lvl="0" indent="-228600" algn="l" rtl="0">
              <a:lnSpc>
                <a:spcPct val="100000"/>
              </a:lnSpc>
              <a:spcBef>
                <a:spcPts val="0"/>
              </a:spcBef>
              <a:spcAft>
                <a:spcPts val="0"/>
              </a:spcAft>
              <a:buSzPts val="1400"/>
              <a:buNone/>
            </a:pPr>
            <a:r>
              <a:rPr lang="es-CO"/>
              <a:t>Mediante la gestión del riesgo en cirugía plástica con fines estéticos, lo que se pretende es ejercer una actividad vigilante y de reacción sobre sus aspectos clínico - quirúrgicos, los cuales no obstante haber sido bien estudiados y por tanto conocidos, llevan implícito un factor de gran aleatoriedad e incertidumbre. </a:t>
            </a:r>
            <a:endParaRPr/>
          </a:p>
        </p:txBody>
      </p:sp>
      <p:sp>
        <p:nvSpPr>
          <p:cNvPr id="313" name="Google Shape;313;p2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a:t>      </a:t>
            </a:r>
            <a:endParaRPr/>
          </a:p>
          <a:p>
            <a:pPr marL="457200" marR="0" lvl="0" indent="-228600" algn="l" rtl="0">
              <a:lnSpc>
                <a:spcPct val="100000"/>
              </a:lnSpc>
              <a:spcBef>
                <a:spcPts val="0"/>
              </a:spcBef>
              <a:spcAft>
                <a:spcPts val="0"/>
              </a:spcAft>
              <a:buSzPts val="1400"/>
              <a:buNone/>
            </a:pPr>
            <a:r>
              <a:rPr lang="es-CO"/>
              <a:t>Mediante la gestión del riesgo en cirugía plástica con fines estéticos, lo que se pretende es ejercer una actividad vigilante y de reacción sobre sus aspectos clínico - quirúrgicos, los cuales no obstante haber sido bien estudiados y por tanto conocidos, llevan implícito un factor de gran aleatoriedad e incertidumbre. </a:t>
            </a:r>
            <a:endParaRPr/>
          </a:p>
        </p:txBody>
      </p:sp>
      <p:sp>
        <p:nvSpPr>
          <p:cNvPr id="93" name="Google Shape;93;p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El sistema de gestión del riesgo comprende la implementación de un ciclo de pasos organizados, buscando en sus diferentes etapas evitar o limitar hasta donde sea posible, la materialización de un daño. Por ser un modelo tan versátil, se ajusta perfectamente al campo de la medicina en general.</a:t>
            </a: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Un aparte importante de la preparación es la planeación: Aquí analizamos el peso del paciente, su estado de salud, las áreas a tratar, si haremos o no procedimientos asociados etc.. Se solicitan exámenes complementares e interconsultas. Tengamos en cuenta que el paciente de cirugía plástica estética, a pesar de ser alguien que busca el procedimiento por voluntad propia, es una persona que lleva una carga psicológica de estrés y ansiedad preoperatoria. De ahí porque en esta etapa, el médico (no los auxiliares) debe informar de manera comprensible para el nivel intelectual del paciente, sobre los pormenores de la intervención.. y así obtener el consentimiento  de este. </a:t>
            </a:r>
            <a:endParaRPr/>
          </a:p>
        </p:txBody>
      </p:sp>
      <p:sp>
        <p:nvSpPr>
          <p:cNvPr id="118" name="Google Shape;118;p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94d1e8830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794d1e8830_0_109: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Obviamente si vamos a realizar una liposucción no importa de que volumen, debemos desplegar actividades profilácticas y/o preventivas. </a:t>
            </a:r>
            <a:endParaRPr/>
          </a:p>
          <a:p>
            <a:pPr marL="0" lvl="0" indent="0" algn="l" rtl="0">
              <a:lnSpc>
                <a:spcPct val="100000"/>
              </a:lnSpc>
              <a:spcBef>
                <a:spcPts val="0"/>
              </a:spcBef>
              <a:spcAft>
                <a:spcPts val="0"/>
              </a:spcAft>
              <a:buSzPts val="1400"/>
              <a:buNone/>
            </a:pPr>
            <a:r>
              <a:rPr lang="es-CO"/>
              <a:t>Llevo más de tres décadas preguntándole a los médicos la diferencia entre profilaxis y prevención. Hasta ahora no he encontrado en ellos la respuesta, como tampoco en la literatura médica. Por eso publiqué en una de las gacetas del Tribunal Nacional de Ética médica ,una definición que creé con base en la observación clínica. </a:t>
            </a:r>
            <a:endParaRPr/>
          </a:p>
          <a:p>
            <a:pPr marL="0" lvl="0" indent="0" algn="l" rtl="0">
              <a:lnSpc>
                <a:spcPct val="100000"/>
              </a:lnSpc>
              <a:spcBef>
                <a:spcPts val="0"/>
              </a:spcBef>
              <a:spcAft>
                <a:spcPts val="0"/>
              </a:spcAft>
              <a:buSzPts val="1400"/>
              <a:buNone/>
            </a:pPr>
            <a:r>
              <a:rPr lang="es-CO"/>
              <a:t>Aunque en ambas categorías, se busca abolir la amenaza, la vulnerabilidad y la materialización del riesgo, en la profilaxis no hay indicios de este, mientras que en la prevención sí los hay. </a:t>
            </a:r>
            <a:endParaRPr/>
          </a:p>
          <a:p>
            <a:pPr marL="0" lvl="0" indent="0" algn="l" rtl="0">
              <a:lnSpc>
                <a:spcPct val="100000"/>
              </a:lnSpc>
              <a:spcBef>
                <a:spcPts val="0"/>
              </a:spcBef>
              <a:spcAft>
                <a:spcPts val="0"/>
              </a:spcAft>
              <a:buSzPts val="1400"/>
              <a:buNone/>
            </a:pPr>
            <a:r>
              <a:rPr lang="es-CO"/>
              <a:t>Un ejemplo está en esta diapositiva. Aunque no hay indicios de frio, el joven lleva consigo indumentaria para tal, por si acaso ocurre. Ya en el caso de la chica, ella lleva paraguas porque hay amenaza de lluvia.</a:t>
            </a:r>
            <a:endParaRPr/>
          </a:p>
        </p:txBody>
      </p:sp>
      <p:sp>
        <p:nvSpPr>
          <p:cNvPr id="129" name="Google Shape;129;g794d1e8830_0_109: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5a8099240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75a8099240_2_58: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Tengamos en cuenta que mediante la buena gestión del riesgo podemos disminuir las posibilidades de materialización de un hecho dañoso que pudiera implicar graves consecuencias de salud para el paciente y jurídicas para el médico.</a:t>
            </a:r>
            <a:endParaRPr/>
          </a:p>
        </p:txBody>
      </p:sp>
      <p:sp>
        <p:nvSpPr>
          <p:cNvPr id="142" name="Google Shape;142;g75a8099240_2_58: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d5ead655f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d5ead655f6_1_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Un aparte importante de la preparación es la planeación: Aquí analizamos el peso del paciente, su estado de salud, las áreas a tratar, si haremos o no procedimientos asociados etc.. Se solicitan exámenes complementares e interconsultas. Tengamos en cuenta que el paciente de cirugía plástica estética, a pesar de ser alguien que busca el procedimiento por voluntad propia, es una persona que lleva una carga psicológica de estrés y ansiedad preoperatoria. De ahí porque en esta etapa, el médico (no los auxiliares) debe informar de manera comprensible para el nivel intelectual del paciente, sobre los pormenores de la intervención.. y así obtener el consentimiento  de este. </a:t>
            </a:r>
            <a:endParaRPr/>
          </a:p>
        </p:txBody>
      </p:sp>
      <p:sp>
        <p:nvSpPr>
          <p:cNvPr id="153" name="Google Shape;153;g2d5ead655f6_1_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Cuáles son entonces los objetivos de la gestión del riesgo en cirugía?</a:t>
            </a:r>
            <a:endParaRPr/>
          </a:p>
        </p:txBody>
      </p:sp>
      <p:sp>
        <p:nvSpPr>
          <p:cNvPr id="163" name="Google Shape;163;p8: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1"/>
            <a:ext cx="5486400" cy="36006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CO"/>
              <a:t>Riesgo: es la posibilidad latente de materialización de un hecho dañoso</a:t>
            </a:r>
            <a:endParaRPr/>
          </a:p>
          <a:p>
            <a:pPr marL="0" lvl="0" indent="0" algn="l" rtl="0">
              <a:lnSpc>
                <a:spcPct val="100000"/>
              </a:lnSpc>
              <a:spcBef>
                <a:spcPts val="0"/>
              </a:spcBef>
              <a:spcAft>
                <a:spcPts val="0"/>
              </a:spcAft>
              <a:buSzPts val="1400"/>
              <a:buNone/>
            </a:pPr>
            <a:r>
              <a:rPr lang="es-CO"/>
              <a:t>Amenaza: Es todo factor externo con potencial de causar daño. Ej. Cirujano no capacitado, recursos insuficientes etc.</a:t>
            </a:r>
            <a:endParaRPr/>
          </a:p>
          <a:p>
            <a:pPr marL="0" lvl="0" indent="0" algn="l" rtl="0">
              <a:lnSpc>
                <a:spcPct val="100000"/>
              </a:lnSpc>
              <a:spcBef>
                <a:spcPts val="0"/>
              </a:spcBef>
              <a:spcAft>
                <a:spcPts val="0"/>
              </a:spcAft>
              <a:buSzPts val="1400"/>
              <a:buNone/>
            </a:pPr>
            <a:r>
              <a:rPr lang="es-CO"/>
              <a:t>Vulnerabilidad: es un factor interno de inseguridad ej. Una enfermedad de base del paciente.</a:t>
            </a:r>
            <a:endParaRPr/>
          </a:p>
        </p:txBody>
      </p:sp>
      <p:sp>
        <p:nvSpPr>
          <p:cNvPr id="175" name="Google Shape;175;p9: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a:spLocks noGrp="1"/>
          </p:cNvSpPr>
          <p:nvPr>
            <p:ph type="pic" idx="2"/>
          </p:nvPr>
        </p:nvSpPr>
        <p:spPr>
          <a:xfrm>
            <a:off x="5183188" y="987425"/>
            <a:ext cx="6172200" cy="4873625"/>
          </a:xfrm>
          <a:prstGeom prst="rect">
            <a:avLst/>
          </a:prstGeom>
          <a:noFill/>
          <a:ln>
            <a:noFill/>
          </a:ln>
        </p:spPr>
      </p:sp>
      <p:sp>
        <p:nvSpPr>
          <p:cNvPr id="62" name="Google Shape;62;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p:nvPr/>
        </p:nvSpPr>
        <p:spPr>
          <a:xfrm>
            <a:off x="0" y="0"/>
            <a:ext cx="63063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1"/>
          <p:cNvSpPr txBox="1"/>
          <p:nvPr/>
        </p:nvSpPr>
        <p:spPr>
          <a:xfrm>
            <a:off x="6820050" y="1558543"/>
            <a:ext cx="4975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O" sz="3200" b="0" i="0" u="none" strike="noStrike" cap="none">
                <a:solidFill>
                  <a:srgbClr val="073763"/>
                </a:solidFill>
                <a:latin typeface="Lato Black"/>
                <a:ea typeface="Lato Black"/>
                <a:cs typeface="Lato Black"/>
                <a:sym typeface="Lato Black"/>
              </a:rPr>
              <a:t>Responsabilidad del Anestesiólogo en el Intrusismo Médico</a:t>
            </a:r>
            <a:endParaRPr sz="1400" b="0" i="0" u="none" strike="noStrike" cap="none">
              <a:solidFill>
                <a:srgbClr val="073763"/>
              </a:solidFill>
              <a:latin typeface="Arial"/>
              <a:ea typeface="Arial"/>
              <a:cs typeface="Arial"/>
              <a:sym typeface="Arial"/>
            </a:endParaRPr>
          </a:p>
        </p:txBody>
      </p:sp>
      <p:sp>
        <p:nvSpPr>
          <p:cNvPr id="85" name="Google Shape;85;p1"/>
          <p:cNvSpPr/>
          <p:nvPr/>
        </p:nvSpPr>
        <p:spPr>
          <a:xfrm>
            <a:off x="7326234" y="3501008"/>
            <a:ext cx="4391100" cy="45900"/>
          </a:xfrm>
          <a:prstGeom prst="rect">
            <a:avLst/>
          </a:prstGeom>
          <a:solidFill>
            <a:srgbClr val="6AA84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p:cNvSpPr txBox="1"/>
          <p:nvPr/>
        </p:nvSpPr>
        <p:spPr>
          <a:xfrm>
            <a:off x="1631504" y="1613734"/>
            <a:ext cx="3894318" cy="65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73763"/>
                </a:solidFill>
                <a:latin typeface="Lato"/>
                <a:ea typeface="Lato"/>
                <a:cs typeface="Lato"/>
                <a:sym typeface="Lato"/>
              </a:rPr>
              <a:t>William Murillo, MD</a:t>
            </a:r>
            <a:endParaRPr sz="24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s-CO" sz="1800" b="0" i="0" u="none" strike="noStrike" cap="none">
                <a:solidFill>
                  <a:srgbClr val="073763"/>
                </a:solidFill>
                <a:latin typeface="Lato Light"/>
                <a:ea typeface="Lato Light"/>
                <a:cs typeface="Lato Light"/>
                <a:sym typeface="Lato Light"/>
              </a:rPr>
              <a:t>Cirujano Plástico</a:t>
            </a:r>
            <a:endParaRPr/>
          </a:p>
          <a:p>
            <a:pPr marL="0" marR="0" lvl="0" indent="0" algn="l" rtl="0">
              <a:lnSpc>
                <a:spcPct val="100000"/>
              </a:lnSpc>
              <a:spcBef>
                <a:spcPts val="0"/>
              </a:spcBef>
              <a:spcAft>
                <a:spcPts val="0"/>
              </a:spcAft>
              <a:buClr>
                <a:srgbClr val="000000"/>
              </a:buClr>
              <a:buSzPts val="1800"/>
              <a:buFont typeface="Arial"/>
              <a:buNone/>
            </a:pPr>
            <a:r>
              <a:rPr lang="es-CO" sz="1800" b="0" i="0" u="none" strike="noStrike" cap="none">
                <a:solidFill>
                  <a:srgbClr val="073763"/>
                </a:solidFill>
                <a:latin typeface="Lato Light"/>
                <a:ea typeface="Lato Light"/>
                <a:cs typeface="Lato Light"/>
                <a:sym typeface="Lato Light"/>
              </a:rPr>
              <a:t>Magistrado T.E.M. Valle del Cauca</a:t>
            </a:r>
            <a:endParaRPr sz="1800" b="0" i="0" u="none" strike="noStrike" cap="none">
              <a:solidFill>
                <a:srgbClr val="073763"/>
              </a:solidFill>
              <a:latin typeface="Lato Light"/>
              <a:ea typeface="Lato Light"/>
              <a:cs typeface="Lato Light"/>
              <a:sym typeface="Lato Light"/>
            </a:endParaRPr>
          </a:p>
        </p:txBody>
      </p:sp>
      <p:pic>
        <p:nvPicPr>
          <p:cNvPr id="87" name="Google Shape;87;p1"/>
          <p:cNvPicPr preferRelativeResize="0"/>
          <p:nvPr/>
        </p:nvPicPr>
        <p:blipFill rotWithShape="1">
          <a:blip r:embed="rId3">
            <a:alphaModFix/>
          </a:blip>
          <a:srcRect/>
          <a:stretch/>
        </p:blipFill>
        <p:spPr>
          <a:xfrm>
            <a:off x="924079" y="1613722"/>
            <a:ext cx="601675" cy="601675"/>
          </a:xfrm>
          <a:prstGeom prst="rect">
            <a:avLst/>
          </a:prstGeom>
          <a:noFill/>
          <a:ln>
            <a:noFill/>
          </a:ln>
        </p:spPr>
      </p:pic>
      <p:pic>
        <p:nvPicPr>
          <p:cNvPr id="88" name="Google Shape;88;p1"/>
          <p:cNvPicPr preferRelativeResize="0"/>
          <p:nvPr/>
        </p:nvPicPr>
        <p:blipFill rotWithShape="1">
          <a:blip r:embed="rId4">
            <a:alphaModFix/>
          </a:blip>
          <a:srcRect/>
          <a:stretch/>
        </p:blipFill>
        <p:spPr>
          <a:xfrm>
            <a:off x="8183850" y="3631459"/>
            <a:ext cx="2247900" cy="2647950"/>
          </a:xfrm>
          <a:prstGeom prst="rect">
            <a:avLst/>
          </a:prstGeom>
          <a:noFill/>
          <a:ln>
            <a:noFill/>
          </a:ln>
        </p:spPr>
      </p:pic>
      <p:pic>
        <p:nvPicPr>
          <p:cNvPr id="89" name="Google Shape;89;p1" descr="A blue and black logo&#10;&#10;Description automatically generated"/>
          <p:cNvPicPr preferRelativeResize="0"/>
          <p:nvPr/>
        </p:nvPicPr>
        <p:blipFill rotWithShape="1">
          <a:blip r:embed="rId5">
            <a:alphaModFix/>
          </a:blip>
          <a:srcRect/>
          <a:stretch/>
        </p:blipFill>
        <p:spPr>
          <a:xfrm>
            <a:off x="2279576" y="3523958"/>
            <a:ext cx="1490128" cy="11364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p:nvPr/>
        </p:nvSpPr>
        <p:spPr>
          <a:xfrm>
            <a:off x="562" y="2"/>
            <a:ext cx="5257200" cy="6865200"/>
          </a:xfrm>
          <a:prstGeom prst="rect">
            <a:avLst/>
          </a:prstGeom>
          <a:solidFill>
            <a:srgbClr val="6A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10"/>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194" name="Google Shape;194;p10"/>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195" name="Google Shape;195;p10"/>
          <p:cNvSpPr txBox="1"/>
          <p:nvPr/>
        </p:nvSpPr>
        <p:spPr>
          <a:xfrm>
            <a:off x="2063552" y="1484784"/>
            <a:ext cx="2304475" cy="75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Lato"/>
              <a:ea typeface="Lato"/>
              <a:cs typeface="Lato"/>
              <a:sym typeface="Lato"/>
            </a:endParaRPr>
          </a:p>
          <a:p>
            <a:pPr marL="0" marR="0" lvl="0" indent="0" algn="r" rtl="0">
              <a:lnSpc>
                <a:spcPct val="100000"/>
              </a:lnSpc>
              <a:spcBef>
                <a:spcPts val="0"/>
              </a:spcBef>
              <a:spcAft>
                <a:spcPts val="0"/>
              </a:spcAft>
              <a:buClr>
                <a:srgbClr val="000000"/>
              </a:buClr>
              <a:buSzPts val="2000"/>
              <a:buFont typeface="Arial"/>
              <a:buNone/>
            </a:pPr>
            <a:r>
              <a:rPr lang="es-CO" sz="2000" b="1" i="0" u="none" strike="noStrike" cap="none">
                <a:solidFill>
                  <a:srgbClr val="2F5496"/>
                </a:solidFill>
                <a:latin typeface="Lato"/>
                <a:ea typeface="Lato"/>
                <a:cs typeface="Lato"/>
                <a:sym typeface="Lato"/>
              </a:rPr>
              <a:t>.</a:t>
            </a:r>
            <a:endParaRPr/>
          </a:p>
        </p:txBody>
      </p:sp>
      <p:pic>
        <p:nvPicPr>
          <p:cNvPr id="196" name="Google Shape;196;p10" descr="A person with closed eyes and eyes closed&#10;&#10;Description automatically generated"/>
          <p:cNvPicPr preferRelativeResize="0"/>
          <p:nvPr/>
        </p:nvPicPr>
        <p:blipFill rotWithShape="1">
          <a:blip r:embed="rId4">
            <a:alphaModFix/>
          </a:blip>
          <a:srcRect/>
          <a:stretch/>
        </p:blipFill>
        <p:spPr>
          <a:xfrm>
            <a:off x="7176120" y="1637878"/>
            <a:ext cx="3413141" cy="3767752"/>
          </a:xfrm>
          <a:prstGeom prst="rect">
            <a:avLst/>
          </a:prstGeom>
          <a:noFill/>
          <a:ln>
            <a:noFill/>
          </a:ln>
        </p:spPr>
      </p:pic>
      <p:pic>
        <p:nvPicPr>
          <p:cNvPr id="197" name="Google Shape;197;p10" descr="A close up of a person's nose&#10;&#10;Description automatically generated"/>
          <p:cNvPicPr preferRelativeResize="0"/>
          <p:nvPr/>
        </p:nvPicPr>
        <p:blipFill rotWithShape="1">
          <a:blip r:embed="rId5">
            <a:alphaModFix/>
          </a:blip>
          <a:srcRect/>
          <a:stretch/>
        </p:blipFill>
        <p:spPr>
          <a:xfrm>
            <a:off x="452978" y="1637877"/>
            <a:ext cx="4478033" cy="37701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p:nvPr/>
        </p:nvSpPr>
        <p:spPr>
          <a:xfrm>
            <a:off x="562" y="2"/>
            <a:ext cx="5257200" cy="6865200"/>
          </a:xfrm>
          <a:prstGeom prst="rect">
            <a:avLst/>
          </a:prstGeom>
          <a:solidFill>
            <a:srgbClr val="6A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p24"/>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205" name="Google Shape;205;p24"/>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206" name="Google Shape;206;p24"/>
          <p:cNvSpPr txBox="1"/>
          <p:nvPr/>
        </p:nvSpPr>
        <p:spPr>
          <a:xfrm>
            <a:off x="2063552" y="1484784"/>
            <a:ext cx="2304475" cy="75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Lato"/>
              <a:ea typeface="Lato"/>
              <a:cs typeface="Lato"/>
              <a:sym typeface="Lato"/>
            </a:endParaRPr>
          </a:p>
          <a:p>
            <a:pPr marL="0" marR="0" lvl="0" indent="0" algn="r" rtl="0">
              <a:lnSpc>
                <a:spcPct val="100000"/>
              </a:lnSpc>
              <a:spcBef>
                <a:spcPts val="0"/>
              </a:spcBef>
              <a:spcAft>
                <a:spcPts val="0"/>
              </a:spcAft>
              <a:buClr>
                <a:srgbClr val="000000"/>
              </a:buClr>
              <a:buSzPts val="2000"/>
              <a:buFont typeface="Arial"/>
              <a:buNone/>
            </a:pPr>
            <a:r>
              <a:rPr lang="es-CO" sz="2000" b="1" i="0" u="none" strike="noStrike" cap="none">
                <a:solidFill>
                  <a:srgbClr val="2F5496"/>
                </a:solidFill>
                <a:latin typeface="Lato"/>
                <a:ea typeface="Lato"/>
                <a:cs typeface="Lato"/>
                <a:sym typeface="Lato"/>
              </a:rPr>
              <a:t>.</a:t>
            </a:r>
            <a:endParaRPr/>
          </a:p>
        </p:txBody>
      </p:sp>
      <p:pic>
        <p:nvPicPr>
          <p:cNvPr id="207" name="Google Shape;207;p24" descr="A person's chest with large breasts&#10;&#10;Description automatically generated"/>
          <p:cNvPicPr preferRelativeResize="0"/>
          <p:nvPr/>
        </p:nvPicPr>
        <p:blipFill rotWithShape="1">
          <a:blip r:embed="rId4">
            <a:alphaModFix/>
          </a:blip>
          <a:srcRect/>
          <a:stretch/>
        </p:blipFill>
        <p:spPr>
          <a:xfrm>
            <a:off x="383126" y="1556792"/>
            <a:ext cx="4492072" cy="4437112"/>
          </a:xfrm>
          <a:prstGeom prst="rect">
            <a:avLst/>
          </a:prstGeom>
          <a:noFill/>
          <a:ln>
            <a:noFill/>
          </a:ln>
        </p:spPr>
      </p:pic>
      <p:pic>
        <p:nvPicPr>
          <p:cNvPr id="208" name="Google Shape;208;p24" descr="A person with a large breast&#10;&#10;Description automatically generated"/>
          <p:cNvPicPr preferRelativeResize="0"/>
          <p:nvPr/>
        </p:nvPicPr>
        <p:blipFill rotWithShape="1">
          <a:blip r:embed="rId5">
            <a:alphaModFix/>
          </a:blip>
          <a:srcRect/>
          <a:stretch/>
        </p:blipFill>
        <p:spPr>
          <a:xfrm rot="5400000">
            <a:off x="6981418" y="2111534"/>
            <a:ext cx="4437933" cy="332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794d1e8830_0_40"/>
          <p:cNvSpPr/>
          <p:nvPr/>
        </p:nvSpPr>
        <p:spPr>
          <a:xfrm>
            <a:off x="6831225" y="-7100"/>
            <a:ext cx="5360700" cy="68652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g794d1e8830_0_40"/>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216" name="Google Shape;216;g794d1e8830_0_40"/>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217" name="Google Shape;217;g794d1e8830_0_40"/>
          <p:cNvSpPr txBox="1"/>
          <p:nvPr/>
        </p:nvSpPr>
        <p:spPr>
          <a:xfrm>
            <a:off x="8116800" y="2970513"/>
            <a:ext cx="2445000" cy="75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s-CO" sz="2000" b="1" i="0" u="none" strike="noStrike" cap="none">
                <a:solidFill>
                  <a:srgbClr val="FFFFFF"/>
                </a:solidFill>
                <a:latin typeface="Lato"/>
                <a:ea typeface="Lato"/>
                <a:cs typeface="Lato"/>
                <a:sym typeface="Lato"/>
              </a:rPr>
              <a:t>Gestionar su propio riesgo</a:t>
            </a:r>
            <a:endParaRPr sz="2000" b="1" i="0" u="none" strike="noStrike" cap="none">
              <a:solidFill>
                <a:srgbClr val="FFFFFF"/>
              </a:solidFill>
              <a:latin typeface="Lato"/>
              <a:ea typeface="Lato"/>
              <a:cs typeface="Lato"/>
              <a:sym typeface="Lato"/>
            </a:endParaRPr>
          </a:p>
        </p:txBody>
      </p:sp>
      <p:pic>
        <p:nvPicPr>
          <p:cNvPr id="218" name="Google Shape;218;g794d1e8830_0_40"/>
          <p:cNvPicPr preferRelativeResize="0"/>
          <p:nvPr/>
        </p:nvPicPr>
        <p:blipFill rotWithShape="1">
          <a:blip r:embed="rId4">
            <a:alphaModFix/>
          </a:blip>
          <a:srcRect/>
          <a:stretch/>
        </p:blipFill>
        <p:spPr>
          <a:xfrm>
            <a:off x="554550" y="2076625"/>
            <a:ext cx="5849100" cy="3469001"/>
          </a:xfrm>
          <a:prstGeom prst="rect">
            <a:avLst/>
          </a:prstGeom>
          <a:noFill/>
          <a:ln>
            <a:noFill/>
          </a:ln>
        </p:spPr>
      </p:pic>
      <p:pic>
        <p:nvPicPr>
          <p:cNvPr id="219" name="Google Shape;219;g794d1e8830_0_40"/>
          <p:cNvPicPr preferRelativeResize="0"/>
          <p:nvPr/>
        </p:nvPicPr>
        <p:blipFill rotWithShape="1">
          <a:blip r:embed="rId5">
            <a:alphaModFix/>
          </a:blip>
          <a:srcRect/>
          <a:stretch/>
        </p:blipFill>
        <p:spPr>
          <a:xfrm>
            <a:off x="7106554" y="2892675"/>
            <a:ext cx="875799" cy="907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75a8099240_2_42"/>
          <p:cNvSpPr/>
          <p:nvPr/>
        </p:nvSpPr>
        <p:spPr>
          <a:xfrm>
            <a:off x="-2" y="-3600"/>
            <a:ext cx="5257200" cy="6865200"/>
          </a:xfrm>
          <a:prstGeom prst="rect">
            <a:avLst/>
          </a:prstGeom>
          <a:solidFill>
            <a:srgbClr val="6A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g75a8099240_2_42"/>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227" name="Google Shape;227;g75a8099240_2_42"/>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228" name="Google Shape;228;g75a8099240_2_42"/>
          <p:cNvSpPr txBox="1"/>
          <p:nvPr/>
        </p:nvSpPr>
        <p:spPr>
          <a:xfrm>
            <a:off x="2125275" y="2737200"/>
            <a:ext cx="2674800" cy="75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000"/>
              <a:buFont typeface="Arial"/>
              <a:buNone/>
            </a:pPr>
            <a:endParaRPr sz="3000" b="1" i="0" u="none" strike="noStrike" cap="none">
              <a:solidFill>
                <a:srgbClr val="002060"/>
              </a:solidFill>
              <a:latin typeface="Lato"/>
              <a:ea typeface="Lato"/>
              <a:cs typeface="Lato"/>
              <a:sym typeface="Lato"/>
            </a:endParaRPr>
          </a:p>
        </p:txBody>
      </p:sp>
      <p:sp>
        <p:nvSpPr>
          <p:cNvPr id="229" name="Google Shape;229;g75a8099240_2_42"/>
          <p:cNvSpPr txBox="1"/>
          <p:nvPr/>
        </p:nvSpPr>
        <p:spPr>
          <a:xfrm>
            <a:off x="375900" y="3325075"/>
            <a:ext cx="4505400" cy="1417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Lato Light"/>
              <a:ea typeface="Lato Light"/>
              <a:cs typeface="Lato Light"/>
              <a:sym typeface="Lato Light"/>
            </a:endParaRPr>
          </a:p>
        </p:txBody>
      </p:sp>
      <p:pic>
        <p:nvPicPr>
          <p:cNvPr id="230" name="Google Shape;230;g75a8099240_2_42"/>
          <p:cNvPicPr preferRelativeResize="0"/>
          <p:nvPr/>
        </p:nvPicPr>
        <p:blipFill rotWithShape="1">
          <a:blip r:embed="rId4">
            <a:alphaModFix/>
          </a:blip>
          <a:srcRect/>
          <a:stretch/>
        </p:blipFill>
        <p:spPr>
          <a:xfrm>
            <a:off x="0" y="1682066"/>
            <a:ext cx="5240802" cy="3493868"/>
          </a:xfrm>
          <a:prstGeom prst="rect">
            <a:avLst/>
          </a:prstGeom>
          <a:noFill/>
          <a:ln>
            <a:noFill/>
          </a:ln>
        </p:spPr>
      </p:pic>
      <p:pic>
        <p:nvPicPr>
          <p:cNvPr id="231" name="Google Shape;231;g75a8099240_2_42"/>
          <p:cNvPicPr preferRelativeResize="0"/>
          <p:nvPr/>
        </p:nvPicPr>
        <p:blipFill rotWithShape="1">
          <a:blip r:embed="rId5">
            <a:alphaModFix/>
          </a:blip>
          <a:srcRect/>
          <a:stretch/>
        </p:blipFill>
        <p:spPr>
          <a:xfrm>
            <a:off x="6816079" y="1682066"/>
            <a:ext cx="4572013" cy="3493868"/>
          </a:xfrm>
          <a:prstGeom prst="rect">
            <a:avLst/>
          </a:prstGeom>
          <a:noFill/>
          <a:ln>
            <a:noFill/>
          </a:ln>
        </p:spPr>
      </p:pic>
      <p:sp>
        <p:nvSpPr>
          <p:cNvPr id="232" name="Google Shape;232;g75a8099240_2_42"/>
          <p:cNvSpPr txBox="1"/>
          <p:nvPr/>
        </p:nvSpPr>
        <p:spPr>
          <a:xfrm>
            <a:off x="1606525" y="866385"/>
            <a:ext cx="204414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2800" b="0" i="0" u="none" strike="noStrike" cap="none">
                <a:solidFill>
                  <a:srgbClr val="002060"/>
                </a:solidFill>
                <a:latin typeface="Arial"/>
                <a:ea typeface="Arial"/>
                <a:cs typeface="Arial"/>
                <a:sym typeface="Arial"/>
              </a:rPr>
              <a:t>Verificación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p:nvPr/>
        </p:nvSpPr>
        <p:spPr>
          <a:xfrm>
            <a:off x="0" y="-75"/>
            <a:ext cx="12192000" cy="68580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p25"/>
          <p:cNvSpPr/>
          <p:nvPr/>
        </p:nvSpPr>
        <p:spPr>
          <a:xfrm>
            <a:off x="6765150" y="4579350"/>
            <a:ext cx="1467600" cy="334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5"/>
          <p:cNvSpPr/>
          <p:nvPr/>
        </p:nvSpPr>
        <p:spPr>
          <a:xfrm>
            <a:off x="9380175" y="4579350"/>
            <a:ext cx="1467600" cy="334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5"/>
          <p:cNvSpPr/>
          <p:nvPr/>
        </p:nvSpPr>
        <p:spPr>
          <a:xfrm>
            <a:off x="4352475" y="4579350"/>
            <a:ext cx="1467600" cy="334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5"/>
          <p:cNvSpPr/>
          <p:nvPr/>
        </p:nvSpPr>
        <p:spPr>
          <a:xfrm>
            <a:off x="743000" y="3352600"/>
            <a:ext cx="1924200" cy="1277100"/>
          </a:xfrm>
          <a:prstGeom prst="round2SameRect">
            <a:avLst>
              <a:gd name="adj1" fmla="val 16667"/>
              <a:gd name="adj2" fmla="val 0"/>
            </a:avLst>
          </a:prstGeom>
          <a:solidFill>
            <a:srgbClr val="6F91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5"/>
          <p:cNvSpPr/>
          <p:nvPr/>
        </p:nvSpPr>
        <p:spPr>
          <a:xfrm>
            <a:off x="1054925" y="2328325"/>
            <a:ext cx="1277100" cy="1277100"/>
          </a:xfrm>
          <a:prstGeom prst="ellipse">
            <a:avLst/>
          </a:prstGeom>
          <a:solidFill>
            <a:srgbClr val="3F65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5"/>
          <p:cNvSpPr/>
          <p:nvPr/>
        </p:nvSpPr>
        <p:spPr>
          <a:xfrm>
            <a:off x="1203275" y="2476675"/>
            <a:ext cx="980400" cy="980400"/>
          </a:xfrm>
          <a:prstGeom prst="ellipse">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5"/>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FFFFFF"/>
                </a:solidFill>
                <a:latin typeface="Lato"/>
                <a:ea typeface="Lato"/>
                <a:cs typeface="Lato"/>
                <a:sym typeface="Lato"/>
              </a:rPr>
              <a:t>William Murillo, MD</a:t>
            </a:r>
            <a:endParaRPr sz="1200" b="1"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FFFFFF"/>
                </a:solidFill>
                <a:latin typeface="Lato Light"/>
                <a:ea typeface="Lato Light"/>
                <a:cs typeface="Lato Light"/>
                <a:sym typeface="Lato Light"/>
              </a:rPr>
              <a:t>Plastic Surgeon</a:t>
            </a:r>
            <a:endParaRPr sz="1200" b="0" i="0" u="none" strike="noStrike" cap="none">
              <a:solidFill>
                <a:srgbClr val="FFFFFF"/>
              </a:solidFill>
              <a:latin typeface="Lato Light"/>
              <a:ea typeface="Lato Light"/>
              <a:cs typeface="Lato Light"/>
              <a:sym typeface="Lato Light"/>
            </a:endParaRPr>
          </a:p>
        </p:txBody>
      </p:sp>
      <p:pic>
        <p:nvPicPr>
          <p:cNvPr id="246" name="Google Shape;246;p25"/>
          <p:cNvPicPr preferRelativeResize="0"/>
          <p:nvPr/>
        </p:nvPicPr>
        <p:blipFill rotWithShape="1">
          <a:blip r:embed="rId3">
            <a:alphaModFix/>
          </a:blip>
          <a:srcRect/>
          <a:stretch/>
        </p:blipFill>
        <p:spPr>
          <a:xfrm>
            <a:off x="261975" y="211799"/>
            <a:ext cx="382007" cy="381985"/>
          </a:xfrm>
          <a:prstGeom prst="rect">
            <a:avLst/>
          </a:prstGeom>
          <a:noFill/>
          <a:ln>
            <a:noFill/>
          </a:ln>
        </p:spPr>
      </p:pic>
      <p:pic>
        <p:nvPicPr>
          <p:cNvPr id="247" name="Google Shape;247;p25"/>
          <p:cNvPicPr preferRelativeResize="0"/>
          <p:nvPr/>
        </p:nvPicPr>
        <p:blipFill rotWithShape="1">
          <a:blip r:embed="rId4">
            <a:alphaModFix/>
          </a:blip>
          <a:srcRect/>
          <a:stretch/>
        </p:blipFill>
        <p:spPr>
          <a:xfrm>
            <a:off x="1408299" y="2609474"/>
            <a:ext cx="570351" cy="714800"/>
          </a:xfrm>
          <a:prstGeom prst="rect">
            <a:avLst/>
          </a:prstGeom>
          <a:noFill/>
          <a:ln>
            <a:noFill/>
          </a:ln>
        </p:spPr>
      </p:pic>
      <p:pic>
        <p:nvPicPr>
          <p:cNvPr id="248" name="Google Shape;248;p25"/>
          <p:cNvPicPr preferRelativeResize="0"/>
          <p:nvPr/>
        </p:nvPicPr>
        <p:blipFill rotWithShape="1">
          <a:blip r:embed="rId5">
            <a:alphaModFix/>
          </a:blip>
          <a:srcRect/>
          <a:stretch/>
        </p:blipFill>
        <p:spPr>
          <a:xfrm>
            <a:off x="4160288" y="2609475"/>
            <a:ext cx="1851978" cy="1871559"/>
          </a:xfrm>
          <a:prstGeom prst="rect">
            <a:avLst/>
          </a:prstGeom>
          <a:noFill/>
          <a:ln>
            <a:noFill/>
          </a:ln>
        </p:spPr>
      </p:pic>
      <p:pic>
        <p:nvPicPr>
          <p:cNvPr id="249" name="Google Shape;249;p25"/>
          <p:cNvPicPr preferRelativeResize="0"/>
          <p:nvPr/>
        </p:nvPicPr>
        <p:blipFill rotWithShape="1">
          <a:blip r:embed="rId6">
            <a:alphaModFix/>
          </a:blip>
          <a:srcRect/>
          <a:stretch/>
        </p:blipFill>
        <p:spPr>
          <a:xfrm>
            <a:off x="6540616" y="2669702"/>
            <a:ext cx="1851979" cy="1751116"/>
          </a:xfrm>
          <a:prstGeom prst="rect">
            <a:avLst/>
          </a:prstGeom>
          <a:noFill/>
          <a:ln>
            <a:noFill/>
          </a:ln>
        </p:spPr>
      </p:pic>
      <p:sp>
        <p:nvSpPr>
          <p:cNvPr id="250" name="Google Shape;250;p25"/>
          <p:cNvSpPr txBox="1"/>
          <p:nvPr/>
        </p:nvSpPr>
        <p:spPr>
          <a:xfrm>
            <a:off x="6063805" y="3248592"/>
            <a:ext cx="476700" cy="59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CO" sz="3600" b="0" i="0" u="none" strike="noStrike" cap="none">
                <a:solidFill>
                  <a:srgbClr val="FFFFFF"/>
                </a:solidFill>
                <a:latin typeface="Impact"/>
                <a:ea typeface="Impact"/>
                <a:cs typeface="Impact"/>
                <a:sym typeface="Impact"/>
              </a:rPr>
              <a:t>=</a:t>
            </a:r>
            <a:endParaRPr sz="3600" b="0" i="0" u="none" strike="noStrike" cap="none">
              <a:solidFill>
                <a:srgbClr val="FFFFFF"/>
              </a:solidFill>
              <a:latin typeface="Impact"/>
              <a:ea typeface="Impact"/>
              <a:cs typeface="Impact"/>
              <a:sym typeface="Impact"/>
            </a:endParaRPr>
          </a:p>
        </p:txBody>
      </p:sp>
      <p:sp>
        <p:nvSpPr>
          <p:cNvPr id="251" name="Google Shape;251;p25"/>
          <p:cNvSpPr txBox="1"/>
          <p:nvPr/>
        </p:nvSpPr>
        <p:spPr>
          <a:xfrm>
            <a:off x="8464646" y="3170039"/>
            <a:ext cx="476700" cy="59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CO" sz="3000" b="0" i="0" u="none" strike="noStrike" cap="none">
                <a:solidFill>
                  <a:srgbClr val="FFFFFF"/>
                </a:solidFill>
                <a:latin typeface="Lato Black"/>
                <a:ea typeface="Lato Black"/>
                <a:cs typeface="Lato Black"/>
                <a:sym typeface="Lato Black"/>
              </a:rPr>
              <a:t>X</a:t>
            </a:r>
            <a:endParaRPr sz="3000" b="0" i="0" u="none" strike="noStrike" cap="none">
              <a:solidFill>
                <a:srgbClr val="FFFFFF"/>
              </a:solidFill>
              <a:latin typeface="Lato Black"/>
              <a:ea typeface="Lato Black"/>
              <a:cs typeface="Lato Black"/>
              <a:sym typeface="Lato Black"/>
            </a:endParaRPr>
          </a:p>
        </p:txBody>
      </p:sp>
      <p:pic>
        <p:nvPicPr>
          <p:cNvPr id="252" name="Google Shape;252;p25"/>
          <p:cNvPicPr preferRelativeResize="0"/>
          <p:nvPr/>
        </p:nvPicPr>
        <p:blipFill rotWithShape="1">
          <a:blip r:embed="rId7">
            <a:alphaModFix/>
          </a:blip>
          <a:srcRect/>
          <a:stretch/>
        </p:blipFill>
        <p:spPr>
          <a:xfrm>
            <a:off x="9120059" y="2619261"/>
            <a:ext cx="1851981" cy="1851986"/>
          </a:xfrm>
          <a:prstGeom prst="rect">
            <a:avLst/>
          </a:prstGeom>
          <a:noFill/>
          <a:ln>
            <a:noFill/>
          </a:ln>
        </p:spPr>
      </p:pic>
      <p:sp>
        <p:nvSpPr>
          <p:cNvPr id="253" name="Google Shape;253;p25"/>
          <p:cNvSpPr txBox="1"/>
          <p:nvPr/>
        </p:nvSpPr>
        <p:spPr>
          <a:xfrm>
            <a:off x="4554827" y="4579349"/>
            <a:ext cx="1062900" cy="33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rgbClr val="FFFFFF"/>
                </a:solidFill>
                <a:latin typeface="Lato Light"/>
                <a:ea typeface="Lato Light"/>
                <a:cs typeface="Lato Light"/>
                <a:sym typeface="Lato Light"/>
              </a:rPr>
              <a:t>Riesgo</a:t>
            </a:r>
            <a:endParaRPr sz="1400" b="0" i="0" u="none" strike="noStrike" cap="none">
              <a:solidFill>
                <a:srgbClr val="FFFFFF"/>
              </a:solidFill>
              <a:latin typeface="Lato Light"/>
              <a:ea typeface="Lato Light"/>
              <a:cs typeface="Lato Light"/>
              <a:sym typeface="Lato Light"/>
            </a:endParaRPr>
          </a:p>
        </p:txBody>
      </p:sp>
      <p:sp>
        <p:nvSpPr>
          <p:cNvPr id="254" name="Google Shape;254;p25"/>
          <p:cNvSpPr txBox="1"/>
          <p:nvPr/>
        </p:nvSpPr>
        <p:spPr>
          <a:xfrm>
            <a:off x="510525" y="3615238"/>
            <a:ext cx="2445000" cy="75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CO" sz="2400" b="1" i="0" u="none" strike="noStrike" cap="none">
                <a:solidFill>
                  <a:srgbClr val="FFFFFF"/>
                </a:solidFill>
                <a:latin typeface="Lato"/>
                <a:ea typeface="Lato"/>
                <a:cs typeface="Lato"/>
                <a:sym typeface="Lato"/>
              </a:rPr>
              <a:t>Ecuación</a:t>
            </a:r>
            <a:endParaRPr sz="2400" b="1" i="0" u="none" strike="noStrike" cap="none">
              <a:solidFill>
                <a:srgbClr val="FFFFFF"/>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400"/>
              <a:buFont typeface="Arial"/>
              <a:buNone/>
            </a:pPr>
            <a:r>
              <a:rPr lang="es-CO" sz="2400" b="1" i="0" u="none" strike="noStrike" cap="none">
                <a:solidFill>
                  <a:srgbClr val="FFFFFF"/>
                </a:solidFill>
                <a:latin typeface="Lato"/>
                <a:ea typeface="Lato"/>
                <a:cs typeface="Lato"/>
                <a:sym typeface="Lato"/>
              </a:rPr>
              <a:t>del Riesgo</a:t>
            </a:r>
            <a:endParaRPr sz="2400" b="1" i="0" u="none" strike="noStrike" cap="none">
              <a:solidFill>
                <a:srgbClr val="FFFFFF"/>
              </a:solidFill>
              <a:latin typeface="Lato"/>
              <a:ea typeface="Lato"/>
              <a:cs typeface="Lato"/>
              <a:sym typeface="Lato"/>
            </a:endParaRPr>
          </a:p>
        </p:txBody>
      </p:sp>
      <p:cxnSp>
        <p:nvCxnSpPr>
          <p:cNvPr id="255" name="Google Shape;255;p25"/>
          <p:cNvCxnSpPr/>
          <p:nvPr/>
        </p:nvCxnSpPr>
        <p:spPr>
          <a:xfrm>
            <a:off x="3000078" y="2548564"/>
            <a:ext cx="0" cy="2333100"/>
          </a:xfrm>
          <a:prstGeom prst="straightConnector1">
            <a:avLst/>
          </a:prstGeom>
          <a:noFill/>
          <a:ln w="9525" cap="flat" cmpd="sng">
            <a:solidFill>
              <a:schemeClr val="lt1"/>
            </a:solidFill>
            <a:prstDash val="solid"/>
            <a:miter lim="800000"/>
            <a:headEnd type="none" w="sm" len="sm"/>
            <a:tailEnd type="none" w="sm" len="sm"/>
          </a:ln>
        </p:spPr>
      </p:cxnSp>
      <p:sp>
        <p:nvSpPr>
          <p:cNvPr id="256" name="Google Shape;256;p25"/>
          <p:cNvSpPr txBox="1"/>
          <p:nvPr/>
        </p:nvSpPr>
        <p:spPr>
          <a:xfrm>
            <a:off x="7068687" y="4579357"/>
            <a:ext cx="1062900" cy="33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FFFFFF"/>
                </a:solidFill>
                <a:latin typeface="Lato Light"/>
                <a:ea typeface="Lato Light"/>
                <a:cs typeface="Lato Light"/>
                <a:sym typeface="Lato Light"/>
              </a:rPr>
              <a:t>Amenaza</a:t>
            </a:r>
            <a:endParaRPr sz="1400" b="0" i="0" u="none" strike="noStrike" cap="none">
              <a:solidFill>
                <a:srgbClr val="FFFFFF"/>
              </a:solidFill>
              <a:latin typeface="Lato Light"/>
              <a:ea typeface="Lato Light"/>
              <a:cs typeface="Lato Light"/>
              <a:sym typeface="Lato Light"/>
            </a:endParaRPr>
          </a:p>
        </p:txBody>
      </p:sp>
      <p:sp>
        <p:nvSpPr>
          <p:cNvPr id="257" name="Google Shape;257;p25"/>
          <p:cNvSpPr txBox="1"/>
          <p:nvPr/>
        </p:nvSpPr>
        <p:spPr>
          <a:xfrm>
            <a:off x="9446700" y="4579350"/>
            <a:ext cx="1467600" cy="33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FFFFFF"/>
                </a:solidFill>
                <a:latin typeface="Lato Light"/>
                <a:ea typeface="Lato Light"/>
                <a:cs typeface="Lato Light"/>
                <a:sym typeface="Lato Light"/>
              </a:rPr>
              <a:t>Vulnerabilidad</a:t>
            </a:r>
            <a:endParaRPr sz="1400" b="0" i="0" u="none" strike="noStrike" cap="none">
              <a:solidFill>
                <a:srgbClr val="FFFFFF"/>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94d1e8830_0_26"/>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264" name="Google Shape;264;g794d1e8830_0_26"/>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265" name="Google Shape;265;g794d1e8830_0_26"/>
          <p:cNvSpPr txBox="1"/>
          <p:nvPr/>
        </p:nvSpPr>
        <p:spPr>
          <a:xfrm>
            <a:off x="4003525" y="1556792"/>
            <a:ext cx="1234800" cy="79208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Lato"/>
              <a:ea typeface="Lato"/>
              <a:cs typeface="Lato"/>
              <a:sym typeface="Lato"/>
            </a:endParaRPr>
          </a:p>
        </p:txBody>
      </p:sp>
      <p:sp>
        <p:nvSpPr>
          <p:cNvPr id="266" name="Google Shape;266;g794d1e8830_0_26"/>
          <p:cNvSpPr txBox="1"/>
          <p:nvPr/>
        </p:nvSpPr>
        <p:spPr>
          <a:xfrm>
            <a:off x="6312024" y="1631225"/>
            <a:ext cx="1274100" cy="56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Lato"/>
              <a:ea typeface="Lato"/>
              <a:cs typeface="Lato"/>
              <a:sym typeface="Lato"/>
            </a:endParaRPr>
          </a:p>
        </p:txBody>
      </p:sp>
      <p:sp>
        <p:nvSpPr>
          <p:cNvPr id="267" name="Google Shape;267;g794d1e8830_0_26"/>
          <p:cNvSpPr txBox="1"/>
          <p:nvPr/>
        </p:nvSpPr>
        <p:spPr>
          <a:xfrm>
            <a:off x="3185725" y="3981399"/>
            <a:ext cx="14352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Lato"/>
              <a:ea typeface="Lato"/>
              <a:cs typeface="Lato"/>
              <a:sym typeface="Lato"/>
            </a:endParaRPr>
          </a:p>
        </p:txBody>
      </p:sp>
      <p:sp>
        <p:nvSpPr>
          <p:cNvPr id="268" name="Google Shape;268;g794d1e8830_0_26"/>
          <p:cNvSpPr txBox="1"/>
          <p:nvPr/>
        </p:nvSpPr>
        <p:spPr>
          <a:xfrm>
            <a:off x="5216125" y="5580400"/>
            <a:ext cx="14352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Lato"/>
              <a:ea typeface="Lato"/>
              <a:cs typeface="Lato"/>
              <a:sym typeface="Lato"/>
            </a:endParaRPr>
          </a:p>
        </p:txBody>
      </p:sp>
      <p:sp>
        <p:nvSpPr>
          <p:cNvPr id="269" name="Google Shape;269;g794d1e8830_0_26"/>
          <p:cNvSpPr txBox="1"/>
          <p:nvPr/>
        </p:nvSpPr>
        <p:spPr>
          <a:xfrm>
            <a:off x="4736425" y="3140968"/>
            <a:ext cx="2394600" cy="115263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rgbClr val="0B5394"/>
              </a:solidFill>
              <a:latin typeface="Lato"/>
              <a:ea typeface="Lato"/>
              <a:cs typeface="Lato"/>
              <a:sym typeface="Lato"/>
            </a:endParaRPr>
          </a:p>
        </p:txBody>
      </p:sp>
      <p:pic>
        <p:nvPicPr>
          <p:cNvPr id="270" name="Google Shape;270;g794d1e8830_0_26"/>
          <p:cNvPicPr preferRelativeResize="0"/>
          <p:nvPr/>
        </p:nvPicPr>
        <p:blipFill rotWithShape="1">
          <a:blip r:embed="rId4">
            <a:alphaModFix/>
          </a:blip>
          <a:srcRect/>
          <a:stretch/>
        </p:blipFill>
        <p:spPr>
          <a:xfrm>
            <a:off x="3859137" y="1491217"/>
            <a:ext cx="4473725" cy="3283714"/>
          </a:xfrm>
          <a:prstGeom prst="rect">
            <a:avLst/>
          </a:prstGeom>
          <a:noFill/>
          <a:ln>
            <a:noFill/>
          </a:ln>
        </p:spPr>
      </p:pic>
      <p:pic>
        <p:nvPicPr>
          <p:cNvPr id="271" name="Google Shape;271;g794d1e8830_0_26"/>
          <p:cNvPicPr preferRelativeResize="0"/>
          <p:nvPr/>
        </p:nvPicPr>
        <p:blipFill rotWithShape="1">
          <a:blip r:embed="rId5">
            <a:alphaModFix/>
          </a:blip>
          <a:srcRect/>
          <a:stretch/>
        </p:blipFill>
        <p:spPr>
          <a:xfrm>
            <a:off x="1559496" y="629107"/>
            <a:ext cx="1988247" cy="1568318"/>
          </a:xfrm>
          <a:prstGeom prst="rect">
            <a:avLst/>
          </a:prstGeom>
          <a:noFill/>
          <a:ln>
            <a:noFill/>
          </a:ln>
        </p:spPr>
      </p:pic>
      <p:pic>
        <p:nvPicPr>
          <p:cNvPr id="272" name="Google Shape;272;g794d1e8830_0_26"/>
          <p:cNvPicPr preferRelativeResize="0"/>
          <p:nvPr/>
        </p:nvPicPr>
        <p:blipFill rotWithShape="1">
          <a:blip r:embed="rId6">
            <a:alphaModFix/>
          </a:blip>
          <a:srcRect/>
          <a:stretch/>
        </p:blipFill>
        <p:spPr>
          <a:xfrm>
            <a:off x="5105981" y="5072257"/>
            <a:ext cx="1980037" cy="1485028"/>
          </a:xfrm>
          <a:prstGeom prst="rect">
            <a:avLst/>
          </a:prstGeom>
          <a:noFill/>
          <a:ln>
            <a:noFill/>
          </a:ln>
        </p:spPr>
      </p:pic>
      <p:pic>
        <p:nvPicPr>
          <p:cNvPr id="273" name="Google Shape;273;g794d1e8830_0_26"/>
          <p:cNvPicPr preferRelativeResize="0"/>
          <p:nvPr/>
        </p:nvPicPr>
        <p:blipFill rotWithShape="1">
          <a:blip r:embed="rId7">
            <a:alphaModFix/>
          </a:blip>
          <a:srcRect/>
          <a:stretch/>
        </p:blipFill>
        <p:spPr>
          <a:xfrm>
            <a:off x="8522035" y="593784"/>
            <a:ext cx="1960398" cy="15683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75a8099240_2_3"/>
          <p:cNvSpPr/>
          <p:nvPr/>
        </p:nvSpPr>
        <p:spPr>
          <a:xfrm>
            <a:off x="-1815422" y="-7200"/>
            <a:ext cx="7796700" cy="68652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2800" b="1" i="0" u="none" strike="noStrike" cap="none">
                <a:solidFill>
                  <a:srgbClr val="92D050"/>
                </a:solidFill>
                <a:latin typeface="Arial"/>
                <a:ea typeface="Arial"/>
                <a:cs typeface="Arial"/>
                <a:sym typeface="Arial"/>
              </a:rPr>
              <a:t>Normatividad</a:t>
            </a:r>
            <a:endParaRPr sz="2800" b="0" i="0" u="none" strike="noStrike" cap="none">
              <a:solidFill>
                <a:srgbClr val="92D050"/>
              </a:solidFill>
              <a:latin typeface="Arial"/>
              <a:ea typeface="Arial"/>
              <a:cs typeface="Arial"/>
              <a:sym typeface="Arial"/>
            </a:endParaRPr>
          </a:p>
        </p:txBody>
      </p:sp>
      <p:sp>
        <p:nvSpPr>
          <p:cNvPr id="280" name="Google Shape;280;g75a8099240_2_3"/>
          <p:cNvSpPr/>
          <p:nvPr/>
        </p:nvSpPr>
        <p:spPr>
          <a:xfrm rot="10800000">
            <a:off x="3562918" y="3026827"/>
            <a:ext cx="2338200" cy="820200"/>
          </a:xfrm>
          <a:prstGeom prst="homePlate">
            <a:avLst>
              <a:gd name="adj" fmla="val 50000"/>
            </a:avLst>
          </a:prstGeom>
          <a:solidFill>
            <a:srgbClr val="6AA8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75a8099240_2_3"/>
          <p:cNvSpPr/>
          <p:nvPr/>
        </p:nvSpPr>
        <p:spPr>
          <a:xfrm>
            <a:off x="6096000" y="7927"/>
            <a:ext cx="153600" cy="6858000"/>
          </a:xfrm>
          <a:prstGeom prst="rect">
            <a:avLst/>
          </a:prstGeom>
          <a:solidFill>
            <a:srgbClr val="0B5394">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g75a8099240_2_3"/>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FFFFFF"/>
                </a:solidFill>
                <a:latin typeface="Lato"/>
                <a:ea typeface="Lato"/>
                <a:cs typeface="Lato"/>
                <a:sym typeface="Lato"/>
              </a:rPr>
              <a:t>William Murillo, MD</a:t>
            </a:r>
            <a:endParaRPr sz="1200" b="1"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Lato Light"/>
              <a:ea typeface="Lato Light"/>
              <a:cs typeface="Lato Light"/>
              <a:sym typeface="Lato Light"/>
            </a:endParaRPr>
          </a:p>
        </p:txBody>
      </p:sp>
      <p:pic>
        <p:nvPicPr>
          <p:cNvPr id="283" name="Google Shape;283;g75a8099240_2_3"/>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284" name="Google Shape;284;g75a8099240_2_3"/>
          <p:cNvSpPr txBox="1"/>
          <p:nvPr/>
        </p:nvSpPr>
        <p:spPr>
          <a:xfrm>
            <a:off x="748350" y="4077072"/>
            <a:ext cx="5347650" cy="115212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Lato Light"/>
              <a:ea typeface="Lato Light"/>
              <a:cs typeface="Lato Light"/>
              <a:sym typeface="Lato Light"/>
            </a:endParaRPr>
          </a:p>
        </p:txBody>
      </p:sp>
      <p:sp>
        <p:nvSpPr>
          <p:cNvPr id="285" name="Google Shape;285;g75a8099240_2_3"/>
          <p:cNvSpPr/>
          <p:nvPr/>
        </p:nvSpPr>
        <p:spPr>
          <a:xfrm>
            <a:off x="6283553" y="1551563"/>
            <a:ext cx="6312024"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s-CO" sz="1400" b="0" i="0" u="none" strike="noStrike" cap="none">
                <a:solidFill>
                  <a:srgbClr val="002060"/>
                </a:solidFill>
                <a:latin typeface="Arial"/>
                <a:ea typeface="Arial"/>
                <a:cs typeface="Arial"/>
                <a:sym typeface="Arial"/>
              </a:rPr>
              <a:t>Art. 1 inciso 3° Ley 23 / 81 Salvaguardar principios de la ciencia y los derechos de las personas.</a:t>
            </a:r>
            <a:endParaRPr/>
          </a:p>
          <a:p>
            <a:pPr marL="0" marR="0" lvl="0" indent="0" algn="l" rtl="0">
              <a:lnSpc>
                <a:spcPct val="100000"/>
              </a:lnSpc>
              <a:spcBef>
                <a:spcPts val="0"/>
              </a:spcBef>
              <a:spcAft>
                <a:spcPts val="0"/>
              </a:spcAft>
              <a:buNone/>
            </a:pP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s-CO" sz="1400" b="0" i="0" u="none" strike="noStrike" cap="none">
                <a:solidFill>
                  <a:srgbClr val="002060"/>
                </a:solidFill>
                <a:latin typeface="Arial"/>
                <a:ea typeface="Arial"/>
                <a:cs typeface="Arial"/>
                <a:sym typeface="Arial"/>
              </a:rPr>
              <a:t>Art. 53  Ley 23 / 81 –  Sanciona el encubrimiento al ejercicio ilegal de la medicina</a:t>
            </a:r>
            <a:endParaRPr/>
          </a:p>
          <a:p>
            <a:pPr marL="0" marR="0" lvl="0" indent="0" algn="l" rtl="0">
              <a:lnSpc>
                <a:spcPct val="100000"/>
              </a:lnSpc>
              <a:spcBef>
                <a:spcPts val="0"/>
              </a:spcBef>
              <a:spcAft>
                <a:spcPts val="0"/>
              </a:spcAft>
              <a:buNone/>
            </a:pP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s-CO" sz="1400" b="0" i="0" u="none" strike="noStrike" cap="none">
                <a:solidFill>
                  <a:srgbClr val="002060"/>
                </a:solidFill>
                <a:latin typeface="Arial"/>
                <a:ea typeface="Arial"/>
                <a:cs typeface="Arial"/>
                <a:sym typeface="Arial"/>
              </a:rPr>
              <a:t>Art. 2344 del CC – Responsabilidad solidaria</a:t>
            </a:r>
            <a:r>
              <a:rPr lang="es-CO" sz="1400" b="0" i="1" u="none" strike="noStrike" cap="none">
                <a:solidFill>
                  <a:srgbClr val="002060"/>
                </a:solidFill>
                <a:latin typeface="Arial"/>
                <a:ea typeface="Arial"/>
                <a:cs typeface="Arial"/>
                <a:sym typeface="Arial"/>
              </a:rPr>
              <a:t> </a:t>
            </a:r>
            <a:endParaRPr/>
          </a:p>
          <a:p>
            <a:pPr marL="0" marR="0" lvl="0" indent="0" algn="l" rtl="0">
              <a:lnSpc>
                <a:spcPct val="100000"/>
              </a:lnSpc>
              <a:spcBef>
                <a:spcPts val="0"/>
              </a:spcBef>
              <a:spcAft>
                <a:spcPts val="0"/>
              </a:spcAft>
              <a:buNone/>
            </a:pPr>
            <a:r>
              <a:rPr lang="es-CO" sz="1400" b="0" i="0" u="none" strike="noStrike" cap="none">
                <a:solidFill>
                  <a:srgbClr val="002060"/>
                </a:solidFill>
                <a:latin typeface="Arial"/>
                <a:ea typeface="Arial"/>
                <a:cs typeface="Arial"/>
                <a:sym typeface="Arial"/>
              </a:rPr>
              <a:t>Excepciones.</a:t>
            </a:r>
            <a:endParaRPr/>
          </a:p>
          <a:p>
            <a:pPr marL="0" marR="0" lvl="0" indent="0" algn="l" rtl="0">
              <a:lnSpc>
                <a:spcPct val="100000"/>
              </a:lnSpc>
              <a:spcBef>
                <a:spcPts val="0"/>
              </a:spcBef>
              <a:spcAft>
                <a:spcPts val="0"/>
              </a:spcAft>
              <a:buNone/>
            </a:pP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s-CO" sz="1400" b="0" i="0" u="none" strike="noStrike" cap="none">
                <a:solidFill>
                  <a:srgbClr val="002060"/>
                </a:solidFill>
                <a:latin typeface="Arial"/>
                <a:ea typeface="Arial"/>
                <a:cs typeface="Arial"/>
                <a:sym typeface="Arial"/>
              </a:rPr>
              <a:t>Art. 2350  del CC - caso fortuito. </a:t>
            </a:r>
            <a:endParaRPr/>
          </a:p>
          <a:p>
            <a:pPr marL="0" marR="0" lvl="0" indent="0" algn="l" rtl="0">
              <a:lnSpc>
                <a:spcPct val="100000"/>
              </a:lnSpc>
              <a:spcBef>
                <a:spcPts val="0"/>
              </a:spcBef>
              <a:spcAft>
                <a:spcPts val="0"/>
              </a:spcAft>
              <a:buNone/>
            </a:pP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s-CO" sz="1400" b="0" i="0" u="none" strike="noStrike" cap="none">
                <a:solidFill>
                  <a:srgbClr val="002060"/>
                </a:solidFill>
                <a:latin typeface="Arial"/>
                <a:ea typeface="Arial"/>
                <a:cs typeface="Arial"/>
                <a:sym typeface="Arial"/>
              </a:rPr>
              <a:t>Art. 2355 – prueba de culpa o mala intención de alguna persona exclusivamente, en cuyo caso será responsable ésta sola”.</a:t>
            </a:r>
            <a:r>
              <a:rPr lang="es-CO" sz="1400" b="0" i="1" u="none" strike="noStrike" cap="none">
                <a:solidFill>
                  <a:srgbClr val="002060"/>
                </a:solidFill>
                <a:latin typeface="Arial"/>
                <a:ea typeface="Arial"/>
                <a:cs typeface="Arial"/>
                <a:sym typeface="Arial"/>
              </a:rPr>
              <a:t> Ej.: El anestesiólogo que, sabiendo que un médico no es cirujano titulado y conociendo además su incompetencia técnica, procede con la anestesia</a:t>
            </a:r>
            <a:r>
              <a:rPr lang="es-CO" sz="1400" b="0" i="0" u="none" strike="noStrike" cap="none">
                <a:solidFill>
                  <a:srgbClr val="002060"/>
                </a:solidFill>
                <a:latin typeface="Arial"/>
                <a:ea typeface="Arial"/>
                <a:cs typeface="Arial"/>
                <a:sym typeface="Arial"/>
              </a:rPr>
              <a:t>” (Morales de Barrios, 1998).</a:t>
            </a:r>
            <a:endParaRPr/>
          </a:p>
          <a:p>
            <a:pPr marL="0" marR="0" lvl="0" indent="0" algn="l" rtl="0">
              <a:lnSpc>
                <a:spcPct val="100000"/>
              </a:lnSpc>
              <a:spcBef>
                <a:spcPts val="0"/>
              </a:spcBef>
              <a:spcAft>
                <a:spcPts val="0"/>
              </a:spcAft>
              <a:buNone/>
            </a:pPr>
            <a:endParaRPr sz="1400" b="0" i="0" u="none" strike="noStrike" cap="none">
              <a:solidFill>
                <a:srgbClr val="00206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
          <p:cNvSpPr/>
          <p:nvPr/>
        </p:nvSpPr>
        <p:spPr>
          <a:xfrm>
            <a:off x="0" y="0"/>
            <a:ext cx="6096000" cy="6939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1" name="Google Shape;291;p2"/>
          <p:cNvSpPr txBox="1"/>
          <p:nvPr/>
        </p:nvSpPr>
        <p:spPr>
          <a:xfrm>
            <a:off x="1024185" y="2828856"/>
            <a:ext cx="4047629"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1" i="0" u="none" strike="noStrike" cap="none">
                <a:solidFill>
                  <a:schemeClr val="lt1"/>
                </a:solidFill>
                <a:latin typeface="Arial"/>
                <a:ea typeface="Arial"/>
                <a:cs typeface="Arial"/>
                <a:sym typeface="Arial"/>
              </a:rPr>
              <a:t>Responsabilidad solidaria</a:t>
            </a:r>
            <a:endParaRPr sz="3600" b="1" i="0" u="none" strike="noStrike" cap="none">
              <a:solidFill>
                <a:schemeClr val="lt1"/>
              </a:solidFill>
              <a:latin typeface="Arial"/>
              <a:ea typeface="Arial"/>
              <a:cs typeface="Arial"/>
              <a:sym typeface="Arial"/>
            </a:endParaRPr>
          </a:p>
        </p:txBody>
      </p:sp>
      <p:cxnSp>
        <p:nvCxnSpPr>
          <p:cNvPr id="292" name="Google Shape;292;p2"/>
          <p:cNvCxnSpPr/>
          <p:nvPr/>
        </p:nvCxnSpPr>
        <p:spPr>
          <a:xfrm>
            <a:off x="4943872" y="2969629"/>
            <a:ext cx="0" cy="1218300"/>
          </a:xfrm>
          <a:prstGeom prst="straightConnector1">
            <a:avLst/>
          </a:prstGeom>
          <a:noFill/>
          <a:ln w="9525" cap="flat" cmpd="sng">
            <a:solidFill>
              <a:schemeClr val="lt1"/>
            </a:solidFill>
            <a:prstDash val="solid"/>
            <a:miter lim="800000"/>
            <a:headEnd type="none" w="sm" len="sm"/>
            <a:tailEnd type="none" w="sm" len="sm"/>
          </a:ln>
        </p:spPr>
      </p:cxnSp>
      <p:sp>
        <p:nvSpPr>
          <p:cNvPr id="293" name="Google Shape;293;p2"/>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294" name="Google Shape;294;p2"/>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295" name="Google Shape;295;p2"/>
          <p:cNvSpPr/>
          <p:nvPr/>
        </p:nvSpPr>
        <p:spPr>
          <a:xfrm>
            <a:off x="6049775" y="1008300"/>
            <a:ext cx="117600" cy="53943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2"/>
          <p:cNvPicPr preferRelativeResize="0"/>
          <p:nvPr/>
        </p:nvPicPr>
        <p:blipFill rotWithShape="1">
          <a:blip r:embed="rId4">
            <a:alphaModFix/>
          </a:blip>
          <a:srcRect/>
          <a:stretch/>
        </p:blipFill>
        <p:spPr>
          <a:xfrm>
            <a:off x="6167375" y="1794626"/>
            <a:ext cx="5954411" cy="33503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p:nvPr/>
        </p:nvSpPr>
        <p:spPr>
          <a:xfrm>
            <a:off x="6096000" y="0"/>
            <a:ext cx="6096000" cy="68652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3" name="Google Shape;303;p26"/>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304" name="Google Shape;304;p26"/>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305" name="Google Shape;305;p26"/>
          <p:cNvSpPr txBox="1"/>
          <p:nvPr/>
        </p:nvSpPr>
        <p:spPr>
          <a:xfrm>
            <a:off x="687090" y="2941796"/>
            <a:ext cx="3705840" cy="75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O" sz="4400" b="1" i="0" u="none" strike="noStrike" cap="none">
                <a:solidFill>
                  <a:srgbClr val="002060"/>
                </a:solidFill>
                <a:latin typeface="Lato"/>
                <a:ea typeface="Lato"/>
                <a:cs typeface="Lato"/>
                <a:sym typeface="Lato"/>
              </a:rPr>
              <a:t>Deber ser</a:t>
            </a:r>
            <a:endParaRPr/>
          </a:p>
        </p:txBody>
      </p:sp>
      <p:pic>
        <p:nvPicPr>
          <p:cNvPr id="306" name="Google Shape;306;p26"/>
          <p:cNvPicPr preferRelativeResize="0"/>
          <p:nvPr/>
        </p:nvPicPr>
        <p:blipFill rotWithShape="1">
          <a:blip r:embed="rId4">
            <a:alphaModFix/>
          </a:blip>
          <a:srcRect/>
          <a:stretch/>
        </p:blipFill>
        <p:spPr>
          <a:xfrm>
            <a:off x="6796049" y="2799897"/>
            <a:ext cx="1584175" cy="1371155"/>
          </a:xfrm>
          <a:prstGeom prst="rect">
            <a:avLst/>
          </a:prstGeom>
          <a:noFill/>
          <a:ln>
            <a:noFill/>
          </a:ln>
        </p:spPr>
      </p:pic>
      <p:pic>
        <p:nvPicPr>
          <p:cNvPr id="307" name="Google Shape;307;p26"/>
          <p:cNvPicPr preferRelativeResize="0"/>
          <p:nvPr/>
        </p:nvPicPr>
        <p:blipFill rotWithShape="1">
          <a:blip r:embed="rId5">
            <a:alphaModFix/>
          </a:blip>
          <a:srcRect/>
          <a:stretch/>
        </p:blipFill>
        <p:spPr>
          <a:xfrm>
            <a:off x="6796047" y="999628"/>
            <a:ext cx="1584175" cy="1584175"/>
          </a:xfrm>
          <a:prstGeom prst="rect">
            <a:avLst/>
          </a:prstGeom>
          <a:noFill/>
          <a:ln>
            <a:noFill/>
          </a:ln>
        </p:spPr>
      </p:pic>
      <p:pic>
        <p:nvPicPr>
          <p:cNvPr id="308" name="Google Shape;308;p26"/>
          <p:cNvPicPr preferRelativeResize="0"/>
          <p:nvPr/>
        </p:nvPicPr>
        <p:blipFill rotWithShape="1">
          <a:blip r:embed="rId6">
            <a:alphaModFix/>
          </a:blip>
          <a:srcRect/>
          <a:stretch/>
        </p:blipFill>
        <p:spPr>
          <a:xfrm>
            <a:off x="6796051" y="4355356"/>
            <a:ext cx="1584173" cy="1301559"/>
          </a:xfrm>
          <a:prstGeom prst="rect">
            <a:avLst/>
          </a:prstGeom>
          <a:noFill/>
          <a:ln>
            <a:noFill/>
          </a:ln>
        </p:spPr>
      </p:pic>
      <p:sp>
        <p:nvSpPr>
          <p:cNvPr id="309" name="Google Shape;309;p26"/>
          <p:cNvSpPr txBox="1"/>
          <p:nvPr/>
        </p:nvSpPr>
        <p:spPr>
          <a:xfrm>
            <a:off x="9163987" y="1412776"/>
            <a:ext cx="2340923"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s-CO" sz="2000" b="0" i="0" u="none" strike="noStrike" cap="none">
                <a:solidFill>
                  <a:srgbClr val="00B050"/>
                </a:solidFill>
                <a:latin typeface="Arial"/>
                <a:ea typeface="Arial"/>
                <a:cs typeface="Arial"/>
                <a:sym typeface="Arial"/>
              </a:rPr>
              <a:t>Acciones seguras</a:t>
            </a:r>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s-CO" sz="2000" b="0" i="0" u="none" strike="noStrike" cap="none">
                <a:solidFill>
                  <a:srgbClr val="00B050"/>
                </a:solidFill>
                <a:latin typeface="Arial"/>
                <a:ea typeface="Arial"/>
                <a:cs typeface="Arial"/>
                <a:sym typeface="Arial"/>
              </a:rPr>
              <a:t>Acciones propias</a:t>
            </a:r>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s-CO" sz="2000" b="0" i="0" u="none" strike="noStrike" cap="none">
                <a:solidFill>
                  <a:srgbClr val="00B050"/>
                </a:solidFill>
                <a:latin typeface="Arial"/>
                <a:ea typeface="Arial"/>
                <a:cs typeface="Arial"/>
                <a:sym typeface="Arial"/>
              </a:rPr>
              <a:t>Actividades entrelazadas</a:t>
            </a:r>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p:nvPr/>
        </p:nvSpPr>
        <p:spPr>
          <a:xfrm>
            <a:off x="6096000" y="-52306"/>
            <a:ext cx="5845499" cy="6917506"/>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6" name="Google Shape;316;p27"/>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317" name="Google Shape;317;p27"/>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318" name="Google Shape;318;p27"/>
          <p:cNvSpPr txBox="1"/>
          <p:nvPr/>
        </p:nvSpPr>
        <p:spPr>
          <a:xfrm>
            <a:off x="825272" y="2709042"/>
            <a:ext cx="3705840" cy="75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O" sz="4400" b="1" i="0" u="none" strike="noStrike" cap="none">
                <a:solidFill>
                  <a:srgbClr val="002060"/>
                </a:solidFill>
                <a:latin typeface="Lato"/>
                <a:ea typeface="Lato"/>
                <a:cs typeface="Lato"/>
                <a:sym typeface="Lato"/>
              </a:rPr>
              <a:t>Conclusión</a:t>
            </a:r>
            <a:endParaRPr/>
          </a:p>
        </p:txBody>
      </p:sp>
      <p:sp>
        <p:nvSpPr>
          <p:cNvPr id="319" name="Google Shape;319;p27"/>
          <p:cNvSpPr txBox="1"/>
          <p:nvPr/>
        </p:nvSpPr>
        <p:spPr>
          <a:xfrm>
            <a:off x="9308675" y="1521850"/>
            <a:ext cx="2340923"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s-CO" sz="2000" b="0" i="0" u="none" strike="noStrike" cap="none">
                <a:solidFill>
                  <a:srgbClr val="00B050"/>
                </a:solidFill>
                <a:latin typeface="Arial"/>
                <a:ea typeface="Arial"/>
                <a:cs typeface="Arial"/>
                <a:sym typeface="Arial"/>
              </a:rPr>
              <a:t>Responsabilidad solidaria </a:t>
            </a:r>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s-CO" sz="2000" b="0" i="0" u="none" strike="noStrike" cap="none">
                <a:solidFill>
                  <a:srgbClr val="00B050"/>
                </a:solidFill>
                <a:latin typeface="Arial"/>
                <a:ea typeface="Arial"/>
                <a:cs typeface="Arial"/>
                <a:sym typeface="Arial"/>
              </a:rPr>
              <a:t>Entes de control actuantes</a:t>
            </a:r>
            <a:endParaRPr/>
          </a:p>
          <a:p>
            <a:pPr marL="0" marR="0" lvl="0" indent="0" algn="l" rtl="0">
              <a:lnSpc>
                <a:spcPct val="100000"/>
              </a:lnSpc>
              <a:spcBef>
                <a:spcPts val="0"/>
              </a:spcBef>
              <a:spcAft>
                <a:spcPts val="0"/>
              </a:spcAft>
              <a:buNone/>
            </a:pPr>
            <a:endParaRPr sz="2000" b="0" i="0" u="none" strike="noStrike" cap="none">
              <a:solidFill>
                <a:srgbClr val="00B050"/>
              </a:solidFill>
              <a:latin typeface="Arial"/>
              <a:ea typeface="Arial"/>
              <a:cs typeface="Arial"/>
              <a:sym typeface="Arial"/>
            </a:endParaRPr>
          </a:p>
        </p:txBody>
      </p:sp>
      <p:pic>
        <p:nvPicPr>
          <p:cNvPr id="320" name="Google Shape;320;p27"/>
          <p:cNvPicPr preferRelativeResize="0"/>
          <p:nvPr/>
        </p:nvPicPr>
        <p:blipFill rotWithShape="1">
          <a:blip r:embed="rId4">
            <a:alphaModFix/>
          </a:blip>
          <a:srcRect/>
          <a:stretch/>
        </p:blipFill>
        <p:spPr>
          <a:xfrm>
            <a:off x="6620715" y="1695379"/>
            <a:ext cx="2396059" cy="1955703"/>
          </a:xfrm>
          <a:prstGeom prst="rect">
            <a:avLst/>
          </a:prstGeom>
          <a:noFill/>
          <a:ln>
            <a:noFill/>
          </a:ln>
        </p:spPr>
      </p:pic>
      <p:pic>
        <p:nvPicPr>
          <p:cNvPr id="321" name="Google Shape;321;p27" descr="Foto gratuito retrato, de, macho, guardia de seguridad, con, uniforme"/>
          <p:cNvPicPr preferRelativeResize="0"/>
          <p:nvPr/>
        </p:nvPicPr>
        <p:blipFill rotWithShape="1">
          <a:blip r:embed="rId5">
            <a:alphaModFix/>
          </a:blip>
          <a:srcRect/>
          <a:stretch/>
        </p:blipFill>
        <p:spPr>
          <a:xfrm>
            <a:off x="6620715" y="3931506"/>
            <a:ext cx="2405262" cy="17297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96" name="Google Shape;96;p6"/>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97" name="Google Shape;97;p6"/>
          <p:cNvSpPr txBox="1"/>
          <p:nvPr/>
        </p:nvSpPr>
        <p:spPr>
          <a:xfrm>
            <a:off x="996064" y="2312876"/>
            <a:ext cx="4536504" cy="223224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endParaRPr sz="2800" b="1" i="0" u="none" strike="noStrike" cap="none">
              <a:solidFill>
                <a:srgbClr val="0B5394"/>
              </a:solidFill>
              <a:latin typeface="Lato"/>
              <a:ea typeface="Lato"/>
              <a:cs typeface="Lato"/>
              <a:sym typeface="Lato"/>
            </a:endParaRPr>
          </a:p>
        </p:txBody>
      </p:sp>
      <p:sp>
        <p:nvSpPr>
          <p:cNvPr id="98" name="Google Shape;98;p6"/>
          <p:cNvSpPr/>
          <p:nvPr/>
        </p:nvSpPr>
        <p:spPr>
          <a:xfrm>
            <a:off x="6096000" y="-40800"/>
            <a:ext cx="6096000" cy="6939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9" name="Google Shape;99;p6"/>
          <p:cNvPicPr preferRelativeResize="0"/>
          <p:nvPr/>
        </p:nvPicPr>
        <p:blipFill rotWithShape="1">
          <a:blip r:embed="rId4">
            <a:alphaModFix/>
          </a:blip>
          <a:srcRect/>
          <a:stretch/>
        </p:blipFill>
        <p:spPr>
          <a:xfrm>
            <a:off x="9415386" y="3861048"/>
            <a:ext cx="2712089" cy="2025592"/>
          </a:xfrm>
          <a:prstGeom prst="rect">
            <a:avLst/>
          </a:prstGeom>
          <a:noFill/>
          <a:ln>
            <a:noFill/>
          </a:ln>
        </p:spPr>
      </p:pic>
      <p:sp>
        <p:nvSpPr>
          <p:cNvPr id="100" name="Google Shape;100;p6"/>
          <p:cNvSpPr txBox="1"/>
          <p:nvPr/>
        </p:nvSpPr>
        <p:spPr>
          <a:xfrm>
            <a:off x="1372511" y="2272296"/>
            <a:ext cx="2961182" cy="23391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2800" b="0" i="0" u="none" strike="noStrike" cap="none">
                <a:solidFill>
                  <a:srgbClr val="002060"/>
                </a:solidFill>
                <a:latin typeface="Arial"/>
                <a:ea typeface="Arial"/>
                <a:cs typeface="Arial"/>
                <a:sym typeface="Arial"/>
              </a:rPr>
              <a:t>Cooperación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CO" sz="1800" b="0" i="0" u="none" strike="noStrike" cap="none">
                <a:solidFill>
                  <a:srgbClr val="002060"/>
                </a:solidFill>
                <a:latin typeface="Arial"/>
                <a:ea typeface="Arial"/>
                <a:cs typeface="Arial"/>
                <a:sym typeface="Arial"/>
              </a:rPr>
              <a:t>Cirugía</a:t>
            </a:r>
            <a:endParaRPr/>
          </a:p>
          <a:p>
            <a:pPr marL="0" marR="0" lvl="0" indent="0" algn="ctr" rtl="0">
              <a:lnSpc>
                <a:spcPct val="100000"/>
              </a:lnSpc>
              <a:spcBef>
                <a:spcPts val="0"/>
              </a:spcBef>
              <a:spcAft>
                <a:spcPts val="0"/>
              </a:spcAft>
              <a:buNone/>
            </a:pPr>
            <a:r>
              <a:rPr lang="es-CO" sz="1800" b="0" i="0" u="none" strike="noStrike" cap="none">
                <a:solidFill>
                  <a:srgbClr val="002060"/>
                </a:solidFill>
                <a:latin typeface="Arial"/>
                <a:ea typeface="Arial"/>
                <a:cs typeface="Arial"/>
                <a:sym typeface="Arial"/>
              </a:rPr>
              <a:t>Radiología</a:t>
            </a:r>
            <a:endParaRPr/>
          </a:p>
          <a:p>
            <a:pPr marL="0" marR="0" lvl="0" indent="0" algn="ctr" rtl="0">
              <a:lnSpc>
                <a:spcPct val="100000"/>
              </a:lnSpc>
              <a:spcBef>
                <a:spcPts val="0"/>
              </a:spcBef>
              <a:spcAft>
                <a:spcPts val="0"/>
              </a:spcAft>
              <a:buNone/>
            </a:pPr>
            <a:r>
              <a:rPr lang="es-CO" sz="1800" b="0" i="0" u="none" strike="noStrike" cap="none">
                <a:solidFill>
                  <a:srgbClr val="002060"/>
                </a:solidFill>
                <a:latin typeface="Arial"/>
                <a:ea typeface="Arial"/>
                <a:cs typeface="Arial"/>
                <a:sym typeface="Arial"/>
              </a:rPr>
              <a:t>Odontología</a:t>
            </a:r>
            <a:endParaRPr/>
          </a:p>
          <a:p>
            <a:pPr marL="0" marR="0" lvl="0" indent="0" algn="ctr" rtl="0">
              <a:lnSpc>
                <a:spcPct val="100000"/>
              </a:lnSpc>
              <a:spcBef>
                <a:spcPts val="0"/>
              </a:spcBef>
              <a:spcAft>
                <a:spcPts val="0"/>
              </a:spcAft>
              <a:buNone/>
            </a:pPr>
            <a:r>
              <a:rPr lang="es-CO" sz="1800" b="0" i="0" u="none" strike="noStrike" cap="none">
                <a:solidFill>
                  <a:srgbClr val="002060"/>
                </a:solidFill>
                <a:latin typeface="Arial"/>
                <a:ea typeface="Arial"/>
                <a:cs typeface="Arial"/>
                <a:sym typeface="Arial"/>
              </a:rPr>
              <a:t>Obstetricia</a:t>
            </a:r>
            <a:endParaRPr/>
          </a:p>
          <a:p>
            <a:pPr marL="0" marR="0" lvl="0" indent="0" algn="ctr" rtl="0">
              <a:lnSpc>
                <a:spcPct val="100000"/>
              </a:lnSpc>
              <a:spcBef>
                <a:spcPts val="0"/>
              </a:spcBef>
              <a:spcAft>
                <a:spcPts val="0"/>
              </a:spcAft>
              <a:buNone/>
            </a:pPr>
            <a:r>
              <a:rPr lang="es-CO" sz="1800" b="0" i="0" u="none" strike="noStrike" cap="none">
                <a:solidFill>
                  <a:srgbClr val="002060"/>
                </a:solidFill>
                <a:latin typeface="Arial"/>
                <a:ea typeface="Arial"/>
                <a:cs typeface="Arial"/>
                <a:sym typeface="Arial"/>
              </a:rPr>
              <a:t>Otros</a:t>
            </a:r>
            <a:endParaRPr/>
          </a:p>
        </p:txBody>
      </p:sp>
      <p:pic>
        <p:nvPicPr>
          <p:cNvPr id="101" name="Google Shape;101;p6"/>
          <p:cNvPicPr preferRelativeResize="0"/>
          <p:nvPr/>
        </p:nvPicPr>
        <p:blipFill rotWithShape="1">
          <a:blip r:embed="rId5">
            <a:alphaModFix/>
          </a:blip>
          <a:srcRect/>
          <a:stretch/>
        </p:blipFill>
        <p:spPr>
          <a:xfrm>
            <a:off x="6213270" y="3861048"/>
            <a:ext cx="3062064" cy="2041376"/>
          </a:xfrm>
          <a:prstGeom prst="rect">
            <a:avLst/>
          </a:prstGeom>
          <a:noFill/>
          <a:ln>
            <a:noFill/>
          </a:ln>
        </p:spPr>
      </p:pic>
      <p:pic>
        <p:nvPicPr>
          <p:cNvPr id="102" name="Google Shape;102;p6"/>
          <p:cNvPicPr preferRelativeResize="0"/>
          <p:nvPr/>
        </p:nvPicPr>
        <p:blipFill rotWithShape="1">
          <a:blip r:embed="rId6">
            <a:alphaModFix/>
          </a:blip>
          <a:srcRect/>
          <a:stretch/>
        </p:blipFill>
        <p:spPr>
          <a:xfrm>
            <a:off x="7032104" y="760020"/>
            <a:ext cx="4088879" cy="2313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1"/>
          <p:cNvSpPr/>
          <p:nvPr/>
        </p:nvSpPr>
        <p:spPr>
          <a:xfrm>
            <a:off x="-7088" y="-7088"/>
            <a:ext cx="12284150" cy="6939516"/>
          </a:xfrm>
          <a:prstGeom prst="rect">
            <a:avLst/>
          </a:prstGeom>
          <a:solidFill>
            <a:srgbClr val="6A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7" name="Google Shape;327;p11"/>
          <p:cNvSpPr txBox="1"/>
          <p:nvPr/>
        </p:nvSpPr>
        <p:spPr>
          <a:xfrm>
            <a:off x="2913278" y="4836275"/>
            <a:ext cx="72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lt1"/>
                </a:solidFill>
                <a:latin typeface="Georgia"/>
                <a:ea typeface="Georgia"/>
                <a:cs typeface="Georgia"/>
                <a:sym typeface="Georgia"/>
              </a:rPr>
              <a:t>תודה</a:t>
            </a:r>
            <a:endParaRPr sz="1800" b="1" i="0" u="none" strike="noStrike" cap="none">
              <a:solidFill>
                <a:schemeClr val="lt1"/>
              </a:solidFill>
              <a:latin typeface="Arial"/>
              <a:ea typeface="Arial"/>
              <a:cs typeface="Arial"/>
              <a:sym typeface="Arial"/>
            </a:endParaRPr>
          </a:p>
        </p:txBody>
      </p:sp>
      <p:sp>
        <p:nvSpPr>
          <p:cNvPr id="328" name="Google Shape;328;p11"/>
          <p:cNvSpPr txBox="1"/>
          <p:nvPr/>
        </p:nvSpPr>
        <p:spPr>
          <a:xfrm>
            <a:off x="1088375" y="4111625"/>
            <a:ext cx="1824900" cy="56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s-CO" sz="2400" b="0" i="0" u="none" strike="noStrike" cap="none">
                <a:solidFill>
                  <a:schemeClr val="lt1"/>
                </a:solidFill>
                <a:latin typeface="Georgia"/>
                <a:ea typeface="Georgia"/>
                <a:cs typeface="Georgia"/>
                <a:sym typeface="Georgia"/>
              </a:rPr>
              <a:t>ευχαριστίες</a:t>
            </a:r>
            <a:endParaRPr sz="1400" b="0" i="0" u="none" strike="noStrike" cap="none">
              <a:solidFill>
                <a:srgbClr val="000000"/>
              </a:solidFill>
              <a:latin typeface="Arial"/>
              <a:ea typeface="Arial"/>
              <a:cs typeface="Arial"/>
              <a:sym typeface="Arial"/>
            </a:endParaRPr>
          </a:p>
        </p:txBody>
      </p:sp>
      <p:sp>
        <p:nvSpPr>
          <p:cNvPr id="329" name="Google Shape;329;p11"/>
          <p:cNvSpPr txBox="1"/>
          <p:nvPr/>
        </p:nvSpPr>
        <p:spPr>
          <a:xfrm>
            <a:off x="393025" y="3237363"/>
            <a:ext cx="1344000" cy="45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Lato Light"/>
                <a:ea typeface="Lato Light"/>
                <a:cs typeface="Lato Light"/>
                <a:sym typeface="Lato Light"/>
              </a:rPr>
              <a:t>Danke</a:t>
            </a:r>
            <a:endParaRPr sz="1400" b="0" i="0" u="none" strike="noStrike" cap="none">
              <a:solidFill>
                <a:srgbClr val="000000"/>
              </a:solidFill>
              <a:latin typeface="Lato Light"/>
              <a:ea typeface="Lato Light"/>
              <a:cs typeface="Lato Light"/>
              <a:sym typeface="Lato Light"/>
            </a:endParaRPr>
          </a:p>
        </p:txBody>
      </p:sp>
      <p:sp>
        <p:nvSpPr>
          <p:cNvPr id="330" name="Google Shape;330;p11"/>
          <p:cNvSpPr txBox="1"/>
          <p:nvPr/>
        </p:nvSpPr>
        <p:spPr>
          <a:xfrm>
            <a:off x="1031900" y="5418375"/>
            <a:ext cx="1639500" cy="56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Lato Light"/>
                <a:ea typeface="Lato Light"/>
                <a:cs typeface="Lato Light"/>
                <a:sym typeface="Lato Light"/>
              </a:rPr>
              <a:t>Thank you</a:t>
            </a:r>
            <a:endParaRPr sz="1400" b="0" i="0" u="none" strike="noStrike" cap="none">
              <a:solidFill>
                <a:srgbClr val="000000"/>
              </a:solidFill>
              <a:latin typeface="Lato Light"/>
              <a:ea typeface="Lato Light"/>
              <a:cs typeface="Lato Light"/>
              <a:sym typeface="Lato Light"/>
            </a:endParaRPr>
          </a:p>
        </p:txBody>
      </p:sp>
      <p:sp>
        <p:nvSpPr>
          <p:cNvPr id="331" name="Google Shape;331;p11"/>
          <p:cNvSpPr txBox="1"/>
          <p:nvPr/>
        </p:nvSpPr>
        <p:spPr>
          <a:xfrm>
            <a:off x="2206675" y="2676675"/>
            <a:ext cx="1824900" cy="56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Lato Light"/>
                <a:ea typeface="Lato Light"/>
                <a:cs typeface="Lato Light"/>
                <a:sym typeface="Lato Light"/>
              </a:rPr>
              <a:t>Obrigado</a:t>
            </a:r>
            <a:endParaRPr sz="1400" b="0" i="0" u="none" strike="noStrike" cap="none">
              <a:solidFill>
                <a:srgbClr val="000000"/>
              </a:solidFill>
              <a:latin typeface="Lato Light"/>
              <a:ea typeface="Lato Light"/>
              <a:cs typeface="Lato Light"/>
              <a:sym typeface="Lato Light"/>
            </a:endParaRPr>
          </a:p>
        </p:txBody>
      </p:sp>
      <p:sp>
        <p:nvSpPr>
          <p:cNvPr id="332" name="Google Shape;332;p11"/>
          <p:cNvSpPr txBox="1"/>
          <p:nvPr/>
        </p:nvSpPr>
        <p:spPr>
          <a:xfrm>
            <a:off x="3238624" y="3458475"/>
            <a:ext cx="2065287" cy="49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Georgia"/>
                <a:ea typeface="Georgia"/>
                <a:cs typeface="Georgia"/>
                <a:sym typeface="Georgia"/>
              </a:rPr>
              <a:t>감사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Georgia"/>
                <a:ea typeface="Georgia"/>
                <a:cs typeface="Georgia"/>
                <a:sym typeface="Georgia"/>
              </a:rPr>
              <a:t>Mulţumesc</a:t>
            </a:r>
            <a:endParaRPr sz="1400" b="0" i="0" u="none" strike="noStrike" cap="none">
              <a:solidFill>
                <a:srgbClr val="000000"/>
              </a:solidFill>
              <a:latin typeface="Arial"/>
              <a:ea typeface="Arial"/>
              <a:cs typeface="Arial"/>
              <a:sym typeface="Arial"/>
            </a:endParaRPr>
          </a:p>
        </p:txBody>
      </p:sp>
      <p:sp>
        <p:nvSpPr>
          <p:cNvPr id="333" name="Google Shape;333;p11"/>
          <p:cNvSpPr txBox="1"/>
          <p:nvPr/>
        </p:nvSpPr>
        <p:spPr>
          <a:xfrm>
            <a:off x="862475" y="2016800"/>
            <a:ext cx="1402200" cy="45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Lato Light"/>
                <a:ea typeface="Lato Light"/>
                <a:cs typeface="Lato Light"/>
                <a:sym typeface="Lato Light"/>
              </a:rPr>
              <a:t>Grazie</a:t>
            </a:r>
            <a:endParaRPr sz="1400" b="0" i="0" u="none" strike="noStrike" cap="none">
              <a:solidFill>
                <a:srgbClr val="000000"/>
              </a:solidFill>
              <a:latin typeface="Lato Light"/>
              <a:ea typeface="Lato Light"/>
              <a:cs typeface="Lato Light"/>
              <a:sym typeface="Lato Light"/>
            </a:endParaRPr>
          </a:p>
        </p:txBody>
      </p:sp>
      <p:sp>
        <p:nvSpPr>
          <p:cNvPr id="334" name="Google Shape;334;p11"/>
          <p:cNvSpPr txBox="1"/>
          <p:nvPr/>
        </p:nvSpPr>
        <p:spPr>
          <a:xfrm>
            <a:off x="3040750" y="5896050"/>
            <a:ext cx="1402200" cy="49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Georgia"/>
                <a:ea typeface="Georgia"/>
                <a:cs typeface="Georgia"/>
                <a:sym typeface="Georgia"/>
              </a:rPr>
              <a:t>спасибо</a:t>
            </a:r>
            <a:endParaRPr sz="1400" b="0" i="0" u="none" strike="noStrike" cap="none">
              <a:solidFill>
                <a:srgbClr val="000000"/>
              </a:solidFill>
              <a:latin typeface="Arial"/>
              <a:ea typeface="Arial"/>
              <a:cs typeface="Arial"/>
              <a:sym typeface="Arial"/>
            </a:endParaRPr>
          </a:p>
        </p:txBody>
      </p:sp>
      <p:sp>
        <p:nvSpPr>
          <p:cNvPr id="335" name="Google Shape;335;p11"/>
          <p:cNvSpPr txBox="1"/>
          <p:nvPr/>
        </p:nvSpPr>
        <p:spPr>
          <a:xfrm>
            <a:off x="351650" y="815450"/>
            <a:ext cx="1022400" cy="56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CO" sz="3200" b="0" i="0" u="none" strike="noStrike" cap="none">
                <a:solidFill>
                  <a:schemeClr val="lt1"/>
                </a:solidFill>
                <a:latin typeface="Georgia"/>
                <a:ea typeface="Georgia"/>
                <a:cs typeface="Georgia"/>
                <a:sym typeface="Georgia"/>
              </a:rPr>
              <a:t>شكرا</a:t>
            </a:r>
            <a:endParaRPr sz="1400" b="0" i="0" u="none" strike="noStrike" cap="none">
              <a:solidFill>
                <a:srgbClr val="000000"/>
              </a:solidFill>
              <a:latin typeface="Arial"/>
              <a:ea typeface="Arial"/>
              <a:cs typeface="Arial"/>
              <a:sym typeface="Arial"/>
            </a:endParaRPr>
          </a:p>
        </p:txBody>
      </p:sp>
      <p:sp>
        <p:nvSpPr>
          <p:cNvPr id="336" name="Google Shape;336;p11"/>
          <p:cNvSpPr txBox="1"/>
          <p:nvPr/>
        </p:nvSpPr>
        <p:spPr>
          <a:xfrm>
            <a:off x="1616375" y="1253700"/>
            <a:ext cx="1296900" cy="49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Lato Light"/>
                <a:ea typeface="Lato Light"/>
                <a:cs typeface="Lato Light"/>
                <a:sym typeface="Lato Light"/>
              </a:rPr>
              <a:t>Merci</a:t>
            </a:r>
            <a:endParaRPr sz="1400" b="0" i="0" u="none" strike="noStrike" cap="none">
              <a:solidFill>
                <a:srgbClr val="000000"/>
              </a:solidFill>
              <a:latin typeface="Lato Light"/>
              <a:ea typeface="Lato Light"/>
              <a:cs typeface="Lato Light"/>
              <a:sym typeface="Lato Light"/>
            </a:endParaRPr>
          </a:p>
        </p:txBody>
      </p:sp>
      <p:sp>
        <p:nvSpPr>
          <p:cNvPr id="337" name="Google Shape;337;p11"/>
          <p:cNvSpPr txBox="1"/>
          <p:nvPr/>
        </p:nvSpPr>
        <p:spPr>
          <a:xfrm>
            <a:off x="351650" y="4788575"/>
            <a:ext cx="894900" cy="62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Georgia"/>
                <a:ea typeface="Georgia"/>
                <a:cs typeface="Georgia"/>
                <a:sym typeface="Georgia"/>
              </a:rPr>
              <a:t>谢谢</a:t>
            </a:r>
            <a:endParaRPr sz="1400" b="0" i="0" u="none" strike="noStrike" cap="none">
              <a:solidFill>
                <a:srgbClr val="000000"/>
              </a:solidFill>
              <a:latin typeface="Arial"/>
              <a:ea typeface="Arial"/>
              <a:cs typeface="Arial"/>
              <a:sym typeface="Arial"/>
            </a:endParaRPr>
          </a:p>
        </p:txBody>
      </p:sp>
      <p:sp>
        <p:nvSpPr>
          <p:cNvPr id="338" name="Google Shape;338;p11"/>
          <p:cNvSpPr/>
          <p:nvPr/>
        </p:nvSpPr>
        <p:spPr>
          <a:xfrm>
            <a:off x="3257522" y="1819022"/>
            <a:ext cx="876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rgbClr val="FFFFFF"/>
                </a:solidFill>
                <a:latin typeface="Georgia"/>
                <a:ea typeface="Georgia"/>
                <a:cs typeface="Georgia"/>
                <a:sym typeface="Georgia"/>
              </a:rPr>
              <a:t>感謝</a:t>
            </a:r>
            <a:endParaRPr sz="2400" b="0" i="0" u="none" strike="noStrike" cap="none">
              <a:solidFill>
                <a:srgbClr val="FFFFFF"/>
              </a:solidFill>
              <a:latin typeface="Georgia"/>
              <a:ea typeface="Georgia"/>
              <a:cs typeface="Georgia"/>
              <a:sym typeface="Georgia"/>
            </a:endParaRPr>
          </a:p>
        </p:txBody>
      </p:sp>
      <p:sp>
        <p:nvSpPr>
          <p:cNvPr id="339" name="Google Shape;339;p11"/>
          <p:cNvSpPr txBox="1"/>
          <p:nvPr/>
        </p:nvSpPr>
        <p:spPr>
          <a:xfrm>
            <a:off x="2340125" y="237375"/>
            <a:ext cx="1824900" cy="49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2400" b="0" i="0" u="none" strike="noStrike" cap="none">
                <a:solidFill>
                  <a:schemeClr val="lt1"/>
                </a:solidFill>
                <a:latin typeface="Georgia"/>
                <a:ea typeface="Georgia"/>
                <a:cs typeface="Georgia"/>
                <a:sym typeface="Georgia"/>
              </a:rPr>
              <a:t>teşekkürler</a:t>
            </a:r>
            <a:endParaRPr sz="1400" b="0" i="0" u="none" strike="noStrike" cap="none">
              <a:solidFill>
                <a:srgbClr val="000000"/>
              </a:solidFill>
              <a:latin typeface="Arial"/>
              <a:ea typeface="Arial"/>
              <a:cs typeface="Arial"/>
              <a:sym typeface="Arial"/>
            </a:endParaRPr>
          </a:p>
        </p:txBody>
      </p:sp>
      <p:sp>
        <p:nvSpPr>
          <p:cNvPr id="340" name="Google Shape;340;p11"/>
          <p:cNvSpPr txBox="1"/>
          <p:nvPr/>
        </p:nvSpPr>
        <p:spPr>
          <a:xfrm>
            <a:off x="6541250" y="2473725"/>
            <a:ext cx="3188100" cy="109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es-CO" sz="6600" b="0" i="0" u="none" strike="noStrike" cap="none">
                <a:solidFill>
                  <a:srgbClr val="FFFFFF"/>
                </a:solidFill>
                <a:latin typeface="Lato Black"/>
                <a:ea typeface="Lato Black"/>
                <a:cs typeface="Lato Black"/>
                <a:sym typeface="Lato Black"/>
              </a:rPr>
              <a:t>Gracias</a:t>
            </a:r>
            <a:endParaRPr sz="6600" b="0" i="0" u="none" strike="noStrike" cap="none">
              <a:solidFill>
                <a:srgbClr val="FFFFFF"/>
              </a:solidFill>
              <a:latin typeface="Lato Black"/>
              <a:ea typeface="Lato Black"/>
              <a:cs typeface="Lato Black"/>
              <a:sym typeface="Lato Black"/>
            </a:endParaRPr>
          </a:p>
        </p:txBody>
      </p:sp>
      <p:sp>
        <p:nvSpPr>
          <p:cNvPr id="341" name="Google Shape;341;p11"/>
          <p:cNvSpPr txBox="1"/>
          <p:nvPr/>
        </p:nvSpPr>
        <p:spPr>
          <a:xfrm>
            <a:off x="7164424" y="4034331"/>
            <a:ext cx="2964024" cy="8019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73763"/>
                </a:solidFill>
                <a:latin typeface="Lato"/>
                <a:ea typeface="Lato"/>
                <a:cs typeface="Lato"/>
                <a:sym typeface="Lato"/>
              </a:rPr>
              <a:t>William L. Murillo, MD</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73763"/>
                </a:solidFill>
                <a:latin typeface="Lato"/>
                <a:ea typeface="Lato"/>
                <a:cs typeface="Lato"/>
                <a:sym typeface="Lato"/>
              </a:rPr>
              <a:t>williamurillo@gmail.com</a:t>
            </a:r>
            <a:endParaRPr sz="18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342" name="Google Shape;342;p11"/>
          <p:cNvPicPr preferRelativeResize="0"/>
          <p:nvPr/>
        </p:nvPicPr>
        <p:blipFill rotWithShape="1">
          <a:blip r:embed="rId3">
            <a:alphaModFix/>
          </a:blip>
          <a:srcRect/>
          <a:stretch/>
        </p:blipFill>
        <p:spPr>
          <a:xfrm>
            <a:off x="6541250" y="3861049"/>
            <a:ext cx="556033" cy="555262"/>
          </a:xfrm>
          <a:prstGeom prst="rect">
            <a:avLst/>
          </a:prstGeom>
          <a:noFill/>
          <a:ln>
            <a:noFill/>
          </a:ln>
        </p:spPr>
      </p:pic>
      <p:cxnSp>
        <p:nvCxnSpPr>
          <p:cNvPr id="343" name="Google Shape;343;p11"/>
          <p:cNvCxnSpPr/>
          <p:nvPr/>
        </p:nvCxnSpPr>
        <p:spPr>
          <a:xfrm>
            <a:off x="6640200" y="3727000"/>
            <a:ext cx="3265200" cy="0"/>
          </a:xfrm>
          <a:prstGeom prst="straightConnector1">
            <a:avLst/>
          </a:prstGeom>
          <a:noFill/>
          <a:ln w="9525" cap="flat" cmpd="sng">
            <a:solidFill>
              <a:srgbClr val="FFFFFF"/>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7145650" y="-3600"/>
            <a:ext cx="5151000" cy="68652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3"/>
          <p:cNvSpPr txBox="1"/>
          <p:nvPr/>
        </p:nvSpPr>
        <p:spPr>
          <a:xfrm>
            <a:off x="1415480" y="2703575"/>
            <a:ext cx="5472608" cy="116951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2200"/>
              <a:buFont typeface="Arial"/>
              <a:buNone/>
            </a:pPr>
            <a:endParaRPr sz="2200" b="0" i="0" u="none" strike="noStrike" cap="none">
              <a:solidFill>
                <a:srgbClr val="0B5394"/>
              </a:solidFill>
              <a:latin typeface="Lato"/>
              <a:ea typeface="Lato"/>
              <a:cs typeface="Lato"/>
              <a:sym typeface="Lato"/>
            </a:endParaRPr>
          </a:p>
          <a:p>
            <a:pPr marL="171450" marR="0" lvl="0" indent="-95250" algn="r" rtl="0">
              <a:lnSpc>
                <a:spcPct val="100000"/>
              </a:lnSpc>
              <a:spcBef>
                <a:spcPts val="0"/>
              </a:spcBef>
              <a:spcAft>
                <a:spcPts val="0"/>
              </a:spcAft>
              <a:buClr>
                <a:schemeClr val="dk1"/>
              </a:buClr>
              <a:buSzPts val="1200"/>
              <a:buFont typeface="Arial"/>
              <a:buNone/>
            </a:pPr>
            <a:endParaRPr sz="2400" b="0" i="0" u="none" strike="noStrike" cap="none">
              <a:solidFill>
                <a:srgbClr val="3F65AA"/>
              </a:solidFill>
              <a:latin typeface="Arial"/>
              <a:ea typeface="Arial"/>
              <a:cs typeface="Arial"/>
              <a:sym typeface="Arial"/>
            </a:endParaRPr>
          </a:p>
          <a:p>
            <a:pPr marL="171450" marR="0" lvl="0" indent="-95250" algn="r" rtl="0">
              <a:lnSpc>
                <a:spcPct val="100000"/>
              </a:lnSpc>
              <a:spcBef>
                <a:spcPts val="0"/>
              </a:spcBef>
              <a:spcAft>
                <a:spcPts val="0"/>
              </a:spcAft>
              <a:buClr>
                <a:schemeClr val="dk1"/>
              </a:buClr>
              <a:buSzPts val="1200"/>
              <a:buFont typeface="Arial"/>
              <a:buNone/>
            </a:pPr>
            <a:endParaRPr sz="2400" b="0" i="0" u="none" strike="noStrike" cap="none">
              <a:solidFill>
                <a:srgbClr val="3F65AA"/>
              </a:solidFill>
              <a:latin typeface="Arial"/>
              <a:ea typeface="Arial"/>
              <a:cs typeface="Arial"/>
              <a:sym typeface="Arial"/>
            </a:endParaRPr>
          </a:p>
        </p:txBody>
      </p:sp>
      <p:sp>
        <p:nvSpPr>
          <p:cNvPr id="110" name="Google Shape;110;p3"/>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111" name="Google Shape;111;p3"/>
          <p:cNvPicPr preferRelativeResize="0"/>
          <p:nvPr/>
        </p:nvPicPr>
        <p:blipFill rotWithShape="1">
          <a:blip r:embed="rId3">
            <a:alphaModFix/>
          </a:blip>
          <a:srcRect/>
          <a:stretch/>
        </p:blipFill>
        <p:spPr>
          <a:xfrm>
            <a:off x="261975" y="211799"/>
            <a:ext cx="382007" cy="381985"/>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7500539" y="359198"/>
            <a:ext cx="4380902" cy="6077186"/>
          </a:xfrm>
          <a:prstGeom prst="rect">
            <a:avLst/>
          </a:prstGeom>
          <a:noFill/>
          <a:ln>
            <a:noFill/>
          </a:ln>
        </p:spPr>
      </p:pic>
      <p:pic>
        <p:nvPicPr>
          <p:cNvPr id="113" name="Google Shape;113;p3"/>
          <p:cNvPicPr preferRelativeResize="0"/>
          <p:nvPr/>
        </p:nvPicPr>
        <p:blipFill rotWithShape="1">
          <a:blip r:embed="rId5">
            <a:alphaModFix/>
          </a:blip>
          <a:srcRect/>
          <a:stretch/>
        </p:blipFill>
        <p:spPr>
          <a:xfrm>
            <a:off x="381000" y="1492791"/>
            <a:ext cx="5715000" cy="3810000"/>
          </a:xfrm>
          <a:prstGeom prst="rect">
            <a:avLst/>
          </a:prstGeom>
          <a:noFill/>
          <a:ln>
            <a:noFill/>
          </a:ln>
        </p:spPr>
      </p:pic>
      <p:sp>
        <p:nvSpPr>
          <p:cNvPr id="114" name="Google Shape;114;p3"/>
          <p:cNvSpPr txBox="1"/>
          <p:nvPr/>
        </p:nvSpPr>
        <p:spPr>
          <a:xfrm>
            <a:off x="1991544" y="629107"/>
            <a:ext cx="299312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2400" b="0" i="0" u="none" strike="noStrike" cap="none">
                <a:solidFill>
                  <a:srgbClr val="002060"/>
                </a:solidFill>
                <a:latin typeface="Arial"/>
                <a:ea typeface="Arial"/>
                <a:cs typeface="Arial"/>
                <a:sym typeface="Arial"/>
              </a:rPr>
              <a:t>Actividades conexas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p:nvPr/>
        </p:nvSpPr>
        <p:spPr>
          <a:xfrm>
            <a:off x="562" y="2"/>
            <a:ext cx="5257200" cy="6865200"/>
          </a:xfrm>
          <a:prstGeom prst="rect">
            <a:avLst/>
          </a:prstGeom>
          <a:solidFill>
            <a:srgbClr val="6A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 name="Google Shape;121;p7"/>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122" name="Google Shape;122;p7"/>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123" name="Google Shape;123;p7"/>
          <p:cNvSpPr txBox="1"/>
          <p:nvPr/>
        </p:nvSpPr>
        <p:spPr>
          <a:xfrm>
            <a:off x="2063552" y="1484784"/>
            <a:ext cx="2304475" cy="75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Lato"/>
              <a:ea typeface="Lato"/>
              <a:cs typeface="Lato"/>
              <a:sym typeface="Lato"/>
            </a:endParaRPr>
          </a:p>
          <a:p>
            <a:pPr marL="0" marR="0" lvl="0" indent="0" algn="r" rtl="0">
              <a:lnSpc>
                <a:spcPct val="100000"/>
              </a:lnSpc>
              <a:spcBef>
                <a:spcPts val="0"/>
              </a:spcBef>
              <a:spcAft>
                <a:spcPts val="0"/>
              </a:spcAft>
              <a:buClr>
                <a:srgbClr val="000000"/>
              </a:buClr>
              <a:buSzPts val="2000"/>
              <a:buFont typeface="Arial"/>
              <a:buNone/>
            </a:pPr>
            <a:r>
              <a:rPr lang="es-CO" sz="2000" b="1" i="0" u="none" strike="noStrike" cap="none">
                <a:solidFill>
                  <a:srgbClr val="2F5496"/>
                </a:solidFill>
                <a:latin typeface="Lato"/>
                <a:ea typeface="Lato"/>
                <a:cs typeface="Lato"/>
                <a:sym typeface="Lato"/>
              </a:rPr>
              <a:t>.</a:t>
            </a:r>
            <a:endParaRPr/>
          </a:p>
        </p:txBody>
      </p:sp>
      <p:pic>
        <p:nvPicPr>
          <p:cNvPr id="124" name="Google Shape;124;p7" descr="D:\Documents\CIRUGIAS\Quirofano\_MG_5743.JPG"/>
          <p:cNvPicPr preferRelativeResize="0"/>
          <p:nvPr/>
        </p:nvPicPr>
        <p:blipFill rotWithShape="1">
          <a:blip r:embed="rId4">
            <a:alphaModFix/>
          </a:blip>
          <a:srcRect/>
          <a:stretch/>
        </p:blipFill>
        <p:spPr>
          <a:xfrm>
            <a:off x="6095999" y="1602329"/>
            <a:ext cx="5434999" cy="3623333"/>
          </a:xfrm>
          <a:prstGeom prst="rect">
            <a:avLst/>
          </a:prstGeom>
          <a:noFill/>
          <a:ln>
            <a:noFill/>
          </a:ln>
        </p:spPr>
      </p:pic>
      <p:sp>
        <p:nvSpPr>
          <p:cNvPr id="125" name="Google Shape;125;p7"/>
          <p:cNvSpPr txBox="1"/>
          <p:nvPr/>
        </p:nvSpPr>
        <p:spPr>
          <a:xfrm>
            <a:off x="261975" y="3201769"/>
            <a:ext cx="482591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2400" b="0" i="0" u="none" strike="noStrike" cap="none">
                <a:solidFill>
                  <a:srgbClr val="002060"/>
                </a:solidFill>
                <a:latin typeface="Arial"/>
                <a:ea typeface="Arial"/>
                <a:cs typeface="Arial"/>
                <a:sym typeface="Arial"/>
              </a:rPr>
              <a:t>Coherencia en el equipo médico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794d1e8830_0_109"/>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132" name="Google Shape;132;g794d1e8830_0_109"/>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133" name="Google Shape;133;g794d1e8830_0_109"/>
          <p:cNvSpPr txBox="1"/>
          <p:nvPr/>
        </p:nvSpPr>
        <p:spPr>
          <a:xfrm>
            <a:off x="6477851" y="2152950"/>
            <a:ext cx="3547200" cy="101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FFFFFF"/>
              </a:solidFill>
              <a:latin typeface="Arial"/>
              <a:ea typeface="Arial"/>
              <a:cs typeface="Arial"/>
              <a:sym typeface="Arial"/>
            </a:endParaRPr>
          </a:p>
        </p:txBody>
      </p:sp>
      <p:sp>
        <p:nvSpPr>
          <p:cNvPr id="134" name="Google Shape;134;g794d1e8830_0_109"/>
          <p:cNvSpPr txBox="1"/>
          <p:nvPr/>
        </p:nvSpPr>
        <p:spPr>
          <a:xfrm>
            <a:off x="1631504" y="5038950"/>
            <a:ext cx="3972900" cy="6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385623"/>
              </a:solidFill>
              <a:latin typeface="Lato Light"/>
              <a:ea typeface="Lato Light"/>
              <a:cs typeface="Lato Light"/>
              <a:sym typeface="Lato Light"/>
            </a:endParaRPr>
          </a:p>
        </p:txBody>
      </p:sp>
      <p:pic>
        <p:nvPicPr>
          <p:cNvPr id="135" name="Google Shape;135;g794d1e8830_0_109"/>
          <p:cNvPicPr preferRelativeResize="0"/>
          <p:nvPr/>
        </p:nvPicPr>
        <p:blipFill rotWithShape="1">
          <a:blip r:embed="rId4">
            <a:alphaModFix/>
          </a:blip>
          <a:srcRect/>
          <a:stretch/>
        </p:blipFill>
        <p:spPr>
          <a:xfrm>
            <a:off x="7896200" y="1813150"/>
            <a:ext cx="3810000" cy="3225800"/>
          </a:xfrm>
          <a:prstGeom prst="rect">
            <a:avLst/>
          </a:prstGeom>
          <a:noFill/>
          <a:ln>
            <a:noFill/>
          </a:ln>
        </p:spPr>
      </p:pic>
      <p:pic>
        <p:nvPicPr>
          <p:cNvPr id="136" name="Google Shape;136;g794d1e8830_0_109"/>
          <p:cNvPicPr preferRelativeResize="0"/>
          <p:nvPr/>
        </p:nvPicPr>
        <p:blipFill rotWithShape="1">
          <a:blip r:embed="rId5">
            <a:alphaModFix/>
          </a:blip>
          <a:srcRect/>
          <a:stretch/>
        </p:blipFill>
        <p:spPr>
          <a:xfrm>
            <a:off x="4776483" y="1813150"/>
            <a:ext cx="2636626" cy="3228750"/>
          </a:xfrm>
          <a:prstGeom prst="rect">
            <a:avLst/>
          </a:prstGeom>
          <a:noFill/>
          <a:ln>
            <a:noFill/>
          </a:ln>
        </p:spPr>
      </p:pic>
      <p:pic>
        <p:nvPicPr>
          <p:cNvPr id="137" name="Google Shape;137;g794d1e8830_0_109"/>
          <p:cNvPicPr preferRelativeResize="0"/>
          <p:nvPr/>
        </p:nvPicPr>
        <p:blipFill rotWithShape="1">
          <a:blip r:embed="rId6">
            <a:alphaModFix/>
          </a:blip>
          <a:srcRect/>
          <a:stretch/>
        </p:blipFill>
        <p:spPr>
          <a:xfrm>
            <a:off x="261975" y="1816100"/>
            <a:ext cx="4028238" cy="3225800"/>
          </a:xfrm>
          <a:prstGeom prst="rect">
            <a:avLst/>
          </a:prstGeom>
          <a:noFill/>
          <a:ln>
            <a:noFill/>
          </a:ln>
        </p:spPr>
      </p:pic>
      <p:sp>
        <p:nvSpPr>
          <p:cNvPr id="138" name="Google Shape;138;g794d1e8830_0_109"/>
          <p:cNvSpPr txBox="1"/>
          <p:nvPr/>
        </p:nvSpPr>
        <p:spPr>
          <a:xfrm>
            <a:off x="4532911" y="980728"/>
            <a:ext cx="31261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2800" b="0" i="0" u="none" strike="noStrike" cap="none">
                <a:solidFill>
                  <a:srgbClr val="002060"/>
                </a:solidFill>
                <a:latin typeface="Arial"/>
                <a:ea typeface="Arial"/>
                <a:cs typeface="Arial"/>
                <a:sym typeface="Arial"/>
              </a:rPr>
              <a:t>Un problema serio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75a8099240_2_58"/>
          <p:cNvSpPr/>
          <p:nvPr/>
        </p:nvSpPr>
        <p:spPr>
          <a:xfrm>
            <a:off x="6010474" y="-7100"/>
            <a:ext cx="5932800" cy="68652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g75a8099240_2_58"/>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146" name="Google Shape;146;g75a8099240_2_58"/>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147" name="Google Shape;147;g75a8099240_2_58"/>
          <p:cNvSpPr txBox="1"/>
          <p:nvPr/>
        </p:nvSpPr>
        <p:spPr>
          <a:xfrm>
            <a:off x="7248128" y="3056700"/>
            <a:ext cx="4822200" cy="75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rgbClr val="00B050"/>
                </a:solidFill>
                <a:latin typeface="Lato"/>
                <a:ea typeface="Lato"/>
                <a:cs typeface="Lato"/>
                <a:sym typeface="Lato"/>
              </a:rPr>
              <a:t>Modelo de Reason</a:t>
            </a:r>
            <a:endParaRPr sz="3000" b="1" i="0" u="none" strike="noStrike" cap="none">
              <a:solidFill>
                <a:srgbClr val="00B050"/>
              </a:solidFill>
              <a:latin typeface="Lato"/>
              <a:ea typeface="Lato"/>
              <a:cs typeface="Lato"/>
              <a:sym typeface="Lato"/>
            </a:endParaRPr>
          </a:p>
        </p:txBody>
      </p:sp>
      <p:pic>
        <p:nvPicPr>
          <p:cNvPr id="148" name="Google Shape;148;g75a8099240_2_58"/>
          <p:cNvPicPr preferRelativeResize="0"/>
          <p:nvPr/>
        </p:nvPicPr>
        <p:blipFill rotWithShape="1">
          <a:blip r:embed="rId4">
            <a:alphaModFix/>
          </a:blip>
          <a:srcRect/>
          <a:stretch/>
        </p:blipFill>
        <p:spPr>
          <a:xfrm>
            <a:off x="1020900" y="2199682"/>
            <a:ext cx="4989565" cy="2806630"/>
          </a:xfrm>
          <a:prstGeom prst="rect">
            <a:avLst/>
          </a:prstGeom>
          <a:noFill/>
          <a:ln>
            <a:noFill/>
          </a:ln>
        </p:spPr>
      </p:pic>
      <p:sp>
        <p:nvSpPr>
          <p:cNvPr id="149" name="Google Shape;149;g75a8099240_2_58"/>
          <p:cNvSpPr/>
          <p:nvPr/>
        </p:nvSpPr>
        <p:spPr>
          <a:xfrm>
            <a:off x="-23792" y="0"/>
            <a:ext cx="285767" cy="68652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d5ead655f6_1_0"/>
          <p:cNvSpPr/>
          <p:nvPr/>
        </p:nvSpPr>
        <p:spPr>
          <a:xfrm>
            <a:off x="562" y="2"/>
            <a:ext cx="5257200" cy="6865200"/>
          </a:xfrm>
          <a:prstGeom prst="rect">
            <a:avLst/>
          </a:prstGeom>
          <a:solidFill>
            <a:srgbClr val="6A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g2d5ead655f6_1_0"/>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157" name="Google Shape;157;g2d5ead655f6_1_0"/>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158" name="Google Shape;158;g2d5ead655f6_1_0"/>
          <p:cNvSpPr txBox="1"/>
          <p:nvPr/>
        </p:nvSpPr>
        <p:spPr>
          <a:xfrm>
            <a:off x="2063552" y="1484784"/>
            <a:ext cx="2304600" cy="75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Lato"/>
              <a:ea typeface="Lato"/>
              <a:cs typeface="Lato"/>
              <a:sym typeface="Lato"/>
            </a:endParaRPr>
          </a:p>
          <a:p>
            <a:pPr marL="0" marR="0" lvl="0" indent="0" algn="r" rtl="0">
              <a:lnSpc>
                <a:spcPct val="100000"/>
              </a:lnSpc>
              <a:spcBef>
                <a:spcPts val="0"/>
              </a:spcBef>
              <a:spcAft>
                <a:spcPts val="0"/>
              </a:spcAft>
              <a:buClr>
                <a:srgbClr val="000000"/>
              </a:buClr>
              <a:buSzPts val="2000"/>
              <a:buFont typeface="Arial"/>
              <a:buNone/>
            </a:pPr>
            <a:r>
              <a:rPr lang="es-CO" sz="2000" b="1" i="0" u="none" strike="noStrike" cap="none">
                <a:solidFill>
                  <a:srgbClr val="2F5496"/>
                </a:solidFill>
                <a:latin typeface="Lato"/>
                <a:ea typeface="Lato"/>
                <a:cs typeface="Lato"/>
                <a:sym typeface="Lato"/>
              </a:rPr>
              <a:t>.</a:t>
            </a:r>
            <a:endParaRPr/>
          </a:p>
        </p:txBody>
      </p:sp>
      <p:pic>
        <p:nvPicPr>
          <p:cNvPr id="159" name="Google Shape;159;g2d5ead655f6_1_0"/>
          <p:cNvPicPr preferRelativeResize="0"/>
          <p:nvPr/>
        </p:nvPicPr>
        <p:blipFill>
          <a:blip r:embed="rId4">
            <a:alphaModFix/>
          </a:blip>
          <a:stretch>
            <a:fillRect/>
          </a:stretch>
        </p:blipFill>
        <p:spPr>
          <a:xfrm>
            <a:off x="2587212" y="944000"/>
            <a:ext cx="6629439" cy="49700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p:nvPr/>
        </p:nvSpPr>
        <p:spPr>
          <a:xfrm>
            <a:off x="6831300" y="-7200"/>
            <a:ext cx="5360700" cy="68652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8"/>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073763"/>
                </a:solidFill>
                <a:latin typeface="Lato"/>
                <a:ea typeface="Lato"/>
                <a:cs typeface="Lato"/>
                <a:sym typeface="Lato"/>
              </a:rPr>
              <a:t>William Murillo, MD</a:t>
            </a:r>
            <a:endParaRPr sz="1200" b="1" i="0" u="none" strike="noStrike" cap="none">
              <a:solidFill>
                <a:srgbClr val="07376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73763"/>
              </a:solidFill>
              <a:latin typeface="Lato Light"/>
              <a:ea typeface="Lato Light"/>
              <a:cs typeface="Lato Light"/>
              <a:sym typeface="Lato Light"/>
            </a:endParaRPr>
          </a:p>
        </p:txBody>
      </p:sp>
      <p:pic>
        <p:nvPicPr>
          <p:cNvPr id="167" name="Google Shape;167;p8"/>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168" name="Google Shape;168;p8"/>
          <p:cNvSpPr txBox="1"/>
          <p:nvPr/>
        </p:nvSpPr>
        <p:spPr>
          <a:xfrm>
            <a:off x="8116800" y="2970513"/>
            <a:ext cx="2445000" cy="75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2000" b="1" i="0" u="none" strike="noStrike" cap="none">
              <a:solidFill>
                <a:srgbClr val="FFFFFF"/>
              </a:solidFill>
              <a:latin typeface="Lato"/>
              <a:ea typeface="Lato"/>
              <a:cs typeface="Lato"/>
              <a:sym typeface="Lato"/>
            </a:endParaRPr>
          </a:p>
        </p:txBody>
      </p:sp>
      <p:pic>
        <p:nvPicPr>
          <p:cNvPr id="169" name="Google Shape;169;p8" descr="A person with a scar on his neck&#10;&#10;Description automatically generated"/>
          <p:cNvPicPr preferRelativeResize="0"/>
          <p:nvPr/>
        </p:nvPicPr>
        <p:blipFill rotWithShape="1">
          <a:blip r:embed="rId4">
            <a:alphaModFix/>
          </a:blip>
          <a:srcRect/>
          <a:stretch/>
        </p:blipFill>
        <p:spPr>
          <a:xfrm>
            <a:off x="283578" y="1128852"/>
            <a:ext cx="3656811" cy="4593096"/>
          </a:xfrm>
          <a:prstGeom prst="rect">
            <a:avLst/>
          </a:prstGeom>
          <a:noFill/>
          <a:ln>
            <a:noFill/>
          </a:ln>
        </p:spPr>
      </p:pic>
      <p:pic>
        <p:nvPicPr>
          <p:cNvPr id="170" name="Google Shape;170;p8" descr="A person with a scar on his face&#10;&#10;Description automatically generated"/>
          <p:cNvPicPr preferRelativeResize="0"/>
          <p:nvPr/>
        </p:nvPicPr>
        <p:blipFill rotWithShape="1">
          <a:blip r:embed="rId5">
            <a:alphaModFix/>
          </a:blip>
          <a:srcRect/>
          <a:stretch/>
        </p:blipFill>
        <p:spPr>
          <a:xfrm>
            <a:off x="4360643" y="1128852"/>
            <a:ext cx="3444822" cy="4593096"/>
          </a:xfrm>
          <a:prstGeom prst="rect">
            <a:avLst/>
          </a:prstGeom>
          <a:noFill/>
          <a:ln>
            <a:noFill/>
          </a:ln>
        </p:spPr>
      </p:pic>
      <p:pic>
        <p:nvPicPr>
          <p:cNvPr id="171" name="Google Shape;171;p8" descr="A person with a wound on their head&#10;&#10;Description automatically generated"/>
          <p:cNvPicPr preferRelativeResize="0"/>
          <p:nvPr/>
        </p:nvPicPr>
        <p:blipFill rotWithShape="1">
          <a:blip r:embed="rId6">
            <a:alphaModFix/>
          </a:blip>
          <a:srcRect/>
          <a:stretch/>
        </p:blipFill>
        <p:spPr>
          <a:xfrm>
            <a:off x="8225438" y="1128852"/>
            <a:ext cx="3444822" cy="45930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p:nvPr/>
        </p:nvSpPr>
        <p:spPr>
          <a:xfrm>
            <a:off x="0" y="0"/>
            <a:ext cx="12192000" cy="6858000"/>
          </a:xfrm>
          <a:prstGeom prst="rect">
            <a:avLst/>
          </a:prstGeom>
          <a:solidFill>
            <a:srgbClr val="3F65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9"/>
          <p:cNvSpPr/>
          <p:nvPr/>
        </p:nvSpPr>
        <p:spPr>
          <a:xfrm>
            <a:off x="1054925" y="2328325"/>
            <a:ext cx="1277100" cy="1277100"/>
          </a:xfrm>
          <a:prstGeom prst="ellipse">
            <a:avLst/>
          </a:prstGeom>
          <a:solidFill>
            <a:srgbClr val="3F65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9"/>
          <p:cNvSpPr txBox="1"/>
          <p:nvPr/>
        </p:nvSpPr>
        <p:spPr>
          <a:xfrm>
            <a:off x="711124" y="211807"/>
            <a:ext cx="2255100" cy="4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FFFFFF"/>
                </a:solidFill>
                <a:latin typeface="Lato"/>
                <a:ea typeface="Lato"/>
                <a:cs typeface="Lato"/>
                <a:sym typeface="Lato"/>
              </a:rPr>
              <a:t>William Murillo, MD</a:t>
            </a:r>
            <a:endParaRPr sz="1200" b="1"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Lato Light"/>
              <a:ea typeface="Lato Light"/>
              <a:cs typeface="Lato Light"/>
              <a:sym typeface="Lato Light"/>
            </a:endParaRPr>
          </a:p>
        </p:txBody>
      </p:sp>
      <p:pic>
        <p:nvPicPr>
          <p:cNvPr id="180" name="Google Shape;180;p9"/>
          <p:cNvPicPr preferRelativeResize="0"/>
          <p:nvPr/>
        </p:nvPicPr>
        <p:blipFill rotWithShape="1">
          <a:blip r:embed="rId3">
            <a:alphaModFix/>
          </a:blip>
          <a:srcRect/>
          <a:stretch/>
        </p:blipFill>
        <p:spPr>
          <a:xfrm>
            <a:off x="261975" y="211799"/>
            <a:ext cx="382007" cy="381985"/>
          </a:xfrm>
          <a:prstGeom prst="rect">
            <a:avLst/>
          </a:prstGeom>
          <a:noFill/>
          <a:ln>
            <a:noFill/>
          </a:ln>
        </p:spPr>
      </p:pic>
      <p:sp>
        <p:nvSpPr>
          <p:cNvPr id="181" name="Google Shape;181;p9"/>
          <p:cNvSpPr txBox="1"/>
          <p:nvPr/>
        </p:nvSpPr>
        <p:spPr>
          <a:xfrm>
            <a:off x="8464646" y="3170039"/>
            <a:ext cx="476700" cy="59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Lato Black"/>
              <a:ea typeface="Lato Black"/>
              <a:cs typeface="Lato Black"/>
              <a:sym typeface="Lato Black"/>
            </a:endParaRPr>
          </a:p>
        </p:txBody>
      </p:sp>
      <p:sp>
        <p:nvSpPr>
          <p:cNvPr id="182" name="Google Shape;182;p9"/>
          <p:cNvSpPr txBox="1"/>
          <p:nvPr/>
        </p:nvSpPr>
        <p:spPr>
          <a:xfrm>
            <a:off x="4554827" y="4579349"/>
            <a:ext cx="1062900" cy="33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ato Light"/>
              <a:ea typeface="Lato Light"/>
              <a:cs typeface="Lato Light"/>
              <a:sym typeface="Lato Light"/>
            </a:endParaRPr>
          </a:p>
        </p:txBody>
      </p:sp>
      <p:sp>
        <p:nvSpPr>
          <p:cNvPr id="183" name="Google Shape;183;p9"/>
          <p:cNvSpPr txBox="1"/>
          <p:nvPr/>
        </p:nvSpPr>
        <p:spPr>
          <a:xfrm>
            <a:off x="510525" y="3615238"/>
            <a:ext cx="2445000" cy="75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Lato"/>
              <a:ea typeface="Lato"/>
              <a:cs typeface="Lato"/>
              <a:sym typeface="Lato"/>
            </a:endParaRPr>
          </a:p>
        </p:txBody>
      </p:sp>
      <p:pic>
        <p:nvPicPr>
          <p:cNvPr id="184" name="Google Shape;184;p9" descr="A person with a bruised face&#10;&#10;Description automatically generated"/>
          <p:cNvPicPr preferRelativeResize="0"/>
          <p:nvPr/>
        </p:nvPicPr>
        <p:blipFill rotWithShape="1">
          <a:blip r:embed="rId4">
            <a:alphaModFix/>
          </a:blip>
          <a:srcRect/>
          <a:stretch/>
        </p:blipFill>
        <p:spPr>
          <a:xfrm>
            <a:off x="4485813" y="1396682"/>
            <a:ext cx="3220373" cy="4437112"/>
          </a:xfrm>
          <a:prstGeom prst="rect">
            <a:avLst/>
          </a:prstGeom>
          <a:noFill/>
          <a:ln>
            <a:noFill/>
          </a:ln>
        </p:spPr>
      </p:pic>
      <p:pic>
        <p:nvPicPr>
          <p:cNvPr id="185" name="Google Shape;185;p9" descr="A close-up of a person's face&#10;&#10;Description automatically generated"/>
          <p:cNvPicPr preferRelativeResize="0"/>
          <p:nvPr/>
        </p:nvPicPr>
        <p:blipFill rotWithShape="1">
          <a:blip r:embed="rId5">
            <a:alphaModFix/>
          </a:blip>
          <a:srcRect/>
          <a:stretch/>
        </p:blipFill>
        <p:spPr>
          <a:xfrm>
            <a:off x="8336468" y="1396682"/>
            <a:ext cx="3327834" cy="4437112"/>
          </a:xfrm>
          <a:prstGeom prst="rect">
            <a:avLst/>
          </a:prstGeom>
          <a:noFill/>
          <a:ln>
            <a:noFill/>
          </a:ln>
        </p:spPr>
      </p:pic>
      <p:pic>
        <p:nvPicPr>
          <p:cNvPr id="186" name="Google Shape;186;p9" descr="A close-up of a person's face&#10;&#10;Description automatically generated"/>
          <p:cNvPicPr preferRelativeResize="0"/>
          <p:nvPr/>
        </p:nvPicPr>
        <p:blipFill rotWithShape="1">
          <a:blip r:embed="rId6">
            <a:alphaModFix/>
          </a:blip>
          <a:srcRect/>
          <a:stretch/>
        </p:blipFill>
        <p:spPr>
          <a:xfrm>
            <a:off x="620308" y="1396682"/>
            <a:ext cx="3327834" cy="443711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1641</Words>
  <Application>Microsoft Office PowerPoint</Application>
  <PresentationFormat>Personalizado</PresentationFormat>
  <Paragraphs>194</Paragraphs>
  <Slides>20</Slides>
  <Notes>20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Times New Roman</vt:lpstr>
      <vt:lpstr>Lato Light</vt:lpstr>
      <vt:lpstr>Lato Black</vt:lpstr>
      <vt:lpstr>Calibri</vt:lpstr>
      <vt:lpstr>Georgia</vt:lpstr>
      <vt:lpstr>Lato</vt:lpstr>
      <vt:lpstr>Impact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Janeth</cp:lastModifiedBy>
  <cp:revision>1</cp:revision>
  <dcterms:created xsi:type="dcterms:W3CDTF">2018-12-12T16:12:35Z</dcterms:created>
  <dcterms:modified xsi:type="dcterms:W3CDTF">2024-11-22T12:47:12Z</dcterms:modified>
</cp:coreProperties>
</file>